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87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CBF606-FFF2-4BE2-90D2-AC3F8ED8DE2C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83FB73-1066-4565-A07F-51097FCE3312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доступ на мировые рынки долгосрочного кредитования для большинства заемщиков значительно упрощен; </a:t>
          </a:r>
          <a:endParaRPr lang="ru-RU" sz="1400" dirty="0">
            <a:solidFill>
              <a:srgbClr val="002060"/>
            </a:solidFill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BEDAACB6-7220-410F-9F40-7F72626E9C8A}" type="parTrans" cxnId="{BF6C9682-474C-4DC1-A0DD-11BC1E15C371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820ACC94-2307-4F22-8950-85A904F2FF57}" type="sibTrans" cxnId="{BF6C9682-474C-4DC1-A0DD-11BC1E15C371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B7EB253C-3036-47BC-8445-6E98BBC34D25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нужны меньшие расходы на проводку операции</a:t>
          </a:r>
          <a:endParaRPr lang="ru-RU" sz="1400">
            <a:solidFill>
              <a:srgbClr val="002060"/>
            </a:solidFill>
          </a:endParaRPr>
        </a:p>
      </dgm:t>
    </dgm:pt>
    <dgm:pt modelId="{354B3984-EF2C-48D4-9B23-C315B27D8433}" type="parTrans" cxnId="{86289596-CDCB-4438-AFCD-134B0B389030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B9E06723-840B-4DC8-97A9-BB0B9AFA9F0C}" type="sibTrans" cxnId="{86289596-CDCB-4438-AFCD-134B0B389030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06D3761F-6252-4E72-B746-44DE755F2EFA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относятся менее жесткие требования к раскрытию информации</a:t>
          </a:r>
          <a:endParaRPr lang="ru-RU" sz="1400">
            <a:solidFill>
              <a:srgbClr val="002060"/>
            </a:solidFill>
          </a:endParaRPr>
        </a:p>
      </dgm:t>
    </dgm:pt>
    <dgm:pt modelId="{CFC93E1B-BF7F-4B0D-8319-952B92489318}" type="parTrans" cxnId="{35BD85AB-C842-44D6-B26D-FDCA5601BF0A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D5E262A6-CA50-4717-B7F2-8ECA6311DD92}" type="sibTrans" cxnId="{35BD85AB-C842-44D6-B26D-FDCA5601BF0A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6BDB3A7B-41D9-4265-A12F-8B622ECC1B37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уровень участия, особенно институционных инвесторов, на рынках долговых ценных бумаг больший, чем на рынках акций, так как последние более рискованны (с институционной точки зрения) сравнительно с рынками долговых инструментов</a:t>
          </a:r>
          <a:endParaRPr lang="ru-RU" sz="1400">
            <a:solidFill>
              <a:srgbClr val="002060"/>
            </a:solidFill>
          </a:endParaRPr>
        </a:p>
      </dgm:t>
    </dgm:pt>
    <dgm:pt modelId="{9ABBFC7B-8552-4A9D-97DB-04C1E5FE3E3E}" type="parTrans" cxnId="{6D509BF3-69EC-48FB-A817-CA041368FC2C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6A3E1D85-8CDD-421E-ACF8-86284240A756}" type="sibTrans" cxnId="{6D509BF3-69EC-48FB-A817-CA041368FC2C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F4E29C67-E075-4134-9659-799695B3E723}">
      <dgm:prSet custT="1"/>
      <dgm:spPr/>
      <dgm:t>
        <a:bodyPr/>
        <a:lstStyle/>
        <a:p>
          <a:r>
            <a:rPr lang="ru-RU" sz="14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международные рынки долговых ценных бумаг превышают своими объемами международные рынки акционерного капитала и т.п.</a:t>
          </a:r>
          <a:endParaRPr lang="ru-RU" sz="1400">
            <a:solidFill>
              <a:srgbClr val="002060"/>
            </a:solidFill>
          </a:endParaRPr>
        </a:p>
      </dgm:t>
    </dgm:pt>
    <dgm:pt modelId="{5D1F4EAE-9A8D-46CA-9982-7BC3D697058E}" type="parTrans" cxnId="{8B98AA9F-3243-436B-8067-CE74BA5707F3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684EA432-7742-4EC6-8110-A5771FC5EB03}" type="sibTrans" cxnId="{8B98AA9F-3243-436B-8067-CE74BA5707F3}">
      <dgm:prSet/>
      <dgm:spPr/>
      <dgm:t>
        <a:bodyPr/>
        <a:lstStyle/>
        <a:p>
          <a:endParaRPr lang="ru-RU" sz="1400">
            <a:solidFill>
              <a:srgbClr val="002060"/>
            </a:solidFill>
          </a:endParaRPr>
        </a:p>
      </dgm:t>
    </dgm:pt>
    <dgm:pt modelId="{1DD5208F-138D-4CB4-9CF8-D07EBD09A01D}" type="pres">
      <dgm:prSet presAssocID="{65CBF606-FFF2-4BE2-90D2-AC3F8ED8DE2C}" presName="Name0" presStyleCnt="0">
        <dgm:presLayoutVars>
          <dgm:dir/>
          <dgm:resizeHandles val="exact"/>
        </dgm:presLayoutVars>
      </dgm:prSet>
      <dgm:spPr/>
    </dgm:pt>
    <dgm:pt modelId="{823A6663-0D1A-4B11-9054-FFD77F3A051C}" type="pres">
      <dgm:prSet presAssocID="{B7EB253C-3036-47BC-8445-6E98BBC34D25}" presName="composite" presStyleCnt="0"/>
      <dgm:spPr/>
    </dgm:pt>
    <dgm:pt modelId="{75F0EFA1-B900-4821-9E53-9C147EF32C3A}" type="pres">
      <dgm:prSet presAssocID="{B7EB253C-3036-47BC-8445-6E98BBC34D25}" presName="rect1" presStyleLbl="trAlignAcc1" presStyleIdx="0" presStyleCnt="5">
        <dgm:presLayoutVars>
          <dgm:bulletEnabled val="1"/>
        </dgm:presLayoutVars>
      </dgm:prSet>
      <dgm:spPr/>
    </dgm:pt>
    <dgm:pt modelId="{A4EE55E3-210C-40DF-BFFD-A4634A5D513A}" type="pres">
      <dgm:prSet presAssocID="{B7EB253C-3036-47BC-8445-6E98BBC34D25}" presName="rect2" presStyleLbl="fgImgPlace1" presStyleIdx="0" presStyleCnt="5"/>
      <dgm:spPr/>
    </dgm:pt>
    <dgm:pt modelId="{A6504563-DE61-4810-8507-1938C3E65C29}" type="pres">
      <dgm:prSet presAssocID="{B9E06723-840B-4DC8-97A9-BB0B9AFA9F0C}" presName="sibTrans" presStyleCnt="0"/>
      <dgm:spPr/>
    </dgm:pt>
    <dgm:pt modelId="{6FE93440-8E20-4E1E-BD5F-5639C57A060D}" type="pres">
      <dgm:prSet presAssocID="{8783FB73-1066-4565-A07F-51097FCE3312}" presName="composite" presStyleCnt="0"/>
      <dgm:spPr/>
    </dgm:pt>
    <dgm:pt modelId="{AAD178FA-9B17-4095-9A4F-A3AFD44F010A}" type="pres">
      <dgm:prSet presAssocID="{8783FB73-1066-4565-A07F-51097FCE3312}" presName="rect1" presStyleLbl="trAlignAcc1" presStyleIdx="1" presStyleCnt="5">
        <dgm:presLayoutVars>
          <dgm:bulletEnabled val="1"/>
        </dgm:presLayoutVars>
      </dgm:prSet>
      <dgm:spPr/>
    </dgm:pt>
    <dgm:pt modelId="{47E4DCDF-458D-4775-BB18-A5A081F4419E}" type="pres">
      <dgm:prSet presAssocID="{8783FB73-1066-4565-A07F-51097FCE3312}" presName="rect2" presStyleLbl="fgImgPlace1" presStyleIdx="1" presStyleCnt="5"/>
      <dgm:spPr/>
    </dgm:pt>
    <dgm:pt modelId="{67E945FC-87DB-4C53-8306-CC8330E56BEF}" type="pres">
      <dgm:prSet presAssocID="{820ACC94-2307-4F22-8950-85A904F2FF57}" presName="sibTrans" presStyleCnt="0"/>
      <dgm:spPr/>
    </dgm:pt>
    <dgm:pt modelId="{A68D47D8-7C22-413C-A5DB-C34DBA29FBC5}" type="pres">
      <dgm:prSet presAssocID="{6BDB3A7B-41D9-4265-A12F-8B622ECC1B37}" presName="composite" presStyleCnt="0"/>
      <dgm:spPr/>
    </dgm:pt>
    <dgm:pt modelId="{C89AF44F-FA41-49F8-9C30-7B77B86C652D}" type="pres">
      <dgm:prSet presAssocID="{6BDB3A7B-41D9-4265-A12F-8B622ECC1B37}" presName="rect1" presStyleLbl="trAlignAcc1" presStyleIdx="2" presStyleCnt="5">
        <dgm:presLayoutVars>
          <dgm:bulletEnabled val="1"/>
        </dgm:presLayoutVars>
      </dgm:prSet>
      <dgm:spPr/>
    </dgm:pt>
    <dgm:pt modelId="{376A2090-91AC-4011-9422-F4029D1EAAC9}" type="pres">
      <dgm:prSet presAssocID="{6BDB3A7B-41D9-4265-A12F-8B622ECC1B37}" presName="rect2" presStyleLbl="fgImgPlace1" presStyleIdx="2" presStyleCnt="5"/>
      <dgm:spPr/>
    </dgm:pt>
    <dgm:pt modelId="{1FA718AE-1B5F-48BB-A3D8-C6AEA7E29B93}" type="pres">
      <dgm:prSet presAssocID="{6A3E1D85-8CDD-421E-ACF8-86284240A756}" presName="sibTrans" presStyleCnt="0"/>
      <dgm:spPr/>
    </dgm:pt>
    <dgm:pt modelId="{B5742769-9D79-4215-A5EC-2471E6F25F9F}" type="pres">
      <dgm:prSet presAssocID="{06D3761F-6252-4E72-B746-44DE755F2EFA}" presName="composite" presStyleCnt="0"/>
      <dgm:spPr/>
    </dgm:pt>
    <dgm:pt modelId="{3B5BBD25-2EC9-4553-8A30-77199A5C0F32}" type="pres">
      <dgm:prSet presAssocID="{06D3761F-6252-4E72-B746-44DE755F2EFA}" presName="rect1" presStyleLbl="trAlignAcc1" presStyleIdx="3" presStyleCnt="5">
        <dgm:presLayoutVars>
          <dgm:bulletEnabled val="1"/>
        </dgm:presLayoutVars>
      </dgm:prSet>
      <dgm:spPr/>
    </dgm:pt>
    <dgm:pt modelId="{934CD280-859F-4036-A0B2-B8BF891FEE03}" type="pres">
      <dgm:prSet presAssocID="{06D3761F-6252-4E72-B746-44DE755F2EFA}" presName="rect2" presStyleLbl="fgImgPlace1" presStyleIdx="3" presStyleCnt="5"/>
      <dgm:spPr/>
    </dgm:pt>
    <dgm:pt modelId="{80D70F27-5E6B-4794-92E8-7256B0106D44}" type="pres">
      <dgm:prSet presAssocID="{D5E262A6-CA50-4717-B7F2-8ECA6311DD92}" presName="sibTrans" presStyleCnt="0"/>
      <dgm:spPr/>
    </dgm:pt>
    <dgm:pt modelId="{B74AE345-9BE1-4473-8FFF-4DDC43FDCF78}" type="pres">
      <dgm:prSet presAssocID="{F4E29C67-E075-4134-9659-799695B3E723}" presName="composite" presStyleCnt="0"/>
      <dgm:spPr/>
    </dgm:pt>
    <dgm:pt modelId="{DFF74121-6FB9-441C-B253-4DDE9AB0B911}" type="pres">
      <dgm:prSet presAssocID="{F4E29C67-E075-4134-9659-799695B3E723}" presName="rect1" presStyleLbl="trAlignAcc1" presStyleIdx="4" presStyleCnt="5">
        <dgm:presLayoutVars>
          <dgm:bulletEnabled val="1"/>
        </dgm:presLayoutVars>
      </dgm:prSet>
      <dgm:spPr/>
    </dgm:pt>
    <dgm:pt modelId="{4EDA286D-CC40-4B6D-9E7A-EE0D7C834B08}" type="pres">
      <dgm:prSet presAssocID="{F4E29C67-E075-4134-9659-799695B3E723}" presName="rect2" presStyleLbl="fgImgPlace1" presStyleIdx="4" presStyleCnt="5"/>
      <dgm:spPr/>
    </dgm:pt>
  </dgm:ptLst>
  <dgm:cxnLst>
    <dgm:cxn modelId="{9D67EB69-5205-4718-85CA-52121D91551E}" type="presOf" srcId="{F4E29C67-E075-4134-9659-799695B3E723}" destId="{DFF74121-6FB9-441C-B253-4DDE9AB0B911}" srcOrd="0" destOrd="0" presId="urn:microsoft.com/office/officeart/2008/layout/PictureStrips"/>
    <dgm:cxn modelId="{BF6C9682-474C-4DC1-A0DD-11BC1E15C371}" srcId="{65CBF606-FFF2-4BE2-90D2-AC3F8ED8DE2C}" destId="{8783FB73-1066-4565-A07F-51097FCE3312}" srcOrd="1" destOrd="0" parTransId="{BEDAACB6-7220-410F-9F40-7F72626E9C8A}" sibTransId="{820ACC94-2307-4F22-8950-85A904F2FF57}"/>
    <dgm:cxn modelId="{C361A790-0D86-40DF-8BFC-3C4048993B58}" type="presOf" srcId="{B7EB253C-3036-47BC-8445-6E98BBC34D25}" destId="{75F0EFA1-B900-4821-9E53-9C147EF32C3A}" srcOrd="0" destOrd="0" presId="urn:microsoft.com/office/officeart/2008/layout/PictureStrips"/>
    <dgm:cxn modelId="{86289596-CDCB-4438-AFCD-134B0B389030}" srcId="{65CBF606-FFF2-4BE2-90D2-AC3F8ED8DE2C}" destId="{B7EB253C-3036-47BC-8445-6E98BBC34D25}" srcOrd="0" destOrd="0" parTransId="{354B3984-EF2C-48D4-9B23-C315B27D8433}" sibTransId="{B9E06723-840B-4DC8-97A9-BB0B9AFA9F0C}"/>
    <dgm:cxn modelId="{6E7BE99B-51D4-49DB-84AE-B1B1EE2EC8AC}" type="presOf" srcId="{6BDB3A7B-41D9-4265-A12F-8B622ECC1B37}" destId="{C89AF44F-FA41-49F8-9C30-7B77B86C652D}" srcOrd="0" destOrd="0" presId="urn:microsoft.com/office/officeart/2008/layout/PictureStrips"/>
    <dgm:cxn modelId="{8B98AA9F-3243-436B-8067-CE74BA5707F3}" srcId="{65CBF606-FFF2-4BE2-90D2-AC3F8ED8DE2C}" destId="{F4E29C67-E075-4134-9659-799695B3E723}" srcOrd="4" destOrd="0" parTransId="{5D1F4EAE-9A8D-46CA-9982-7BC3D697058E}" sibTransId="{684EA432-7742-4EC6-8110-A5771FC5EB03}"/>
    <dgm:cxn modelId="{35BD85AB-C842-44D6-B26D-FDCA5601BF0A}" srcId="{65CBF606-FFF2-4BE2-90D2-AC3F8ED8DE2C}" destId="{06D3761F-6252-4E72-B746-44DE755F2EFA}" srcOrd="3" destOrd="0" parTransId="{CFC93E1B-BF7F-4B0D-8319-952B92489318}" sibTransId="{D5E262A6-CA50-4717-B7F2-8ECA6311DD92}"/>
    <dgm:cxn modelId="{EEE15EC3-EF71-457F-ACCB-0E218E13A5BD}" type="presOf" srcId="{06D3761F-6252-4E72-B746-44DE755F2EFA}" destId="{3B5BBD25-2EC9-4553-8A30-77199A5C0F32}" srcOrd="0" destOrd="0" presId="urn:microsoft.com/office/officeart/2008/layout/PictureStrips"/>
    <dgm:cxn modelId="{674CECC4-F3D8-4202-80DD-165BE1EA98C1}" type="presOf" srcId="{65CBF606-FFF2-4BE2-90D2-AC3F8ED8DE2C}" destId="{1DD5208F-138D-4CB4-9CF8-D07EBD09A01D}" srcOrd="0" destOrd="0" presId="urn:microsoft.com/office/officeart/2008/layout/PictureStrips"/>
    <dgm:cxn modelId="{43894BE9-92AE-46E1-9E80-9B3CB2341B94}" type="presOf" srcId="{8783FB73-1066-4565-A07F-51097FCE3312}" destId="{AAD178FA-9B17-4095-9A4F-A3AFD44F010A}" srcOrd="0" destOrd="0" presId="urn:microsoft.com/office/officeart/2008/layout/PictureStrips"/>
    <dgm:cxn modelId="{6D509BF3-69EC-48FB-A817-CA041368FC2C}" srcId="{65CBF606-FFF2-4BE2-90D2-AC3F8ED8DE2C}" destId="{6BDB3A7B-41D9-4265-A12F-8B622ECC1B37}" srcOrd="2" destOrd="0" parTransId="{9ABBFC7B-8552-4A9D-97DB-04C1E5FE3E3E}" sibTransId="{6A3E1D85-8CDD-421E-ACF8-86284240A756}"/>
    <dgm:cxn modelId="{A3655552-7F0F-4634-96DD-CDE45B5A3E1A}" type="presParOf" srcId="{1DD5208F-138D-4CB4-9CF8-D07EBD09A01D}" destId="{823A6663-0D1A-4B11-9054-FFD77F3A051C}" srcOrd="0" destOrd="0" presId="urn:microsoft.com/office/officeart/2008/layout/PictureStrips"/>
    <dgm:cxn modelId="{A7286951-BD26-40A2-BC04-210DF97C291C}" type="presParOf" srcId="{823A6663-0D1A-4B11-9054-FFD77F3A051C}" destId="{75F0EFA1-B900-4821-9E53-9C147EF32C3A}" srcOrd="0" destOrd="0" presId="urn:microsoft.com/office/officeart/2008/layout/PictureStrips"/>
    <dgm:cxn modelId="{F9FE9FED-4F29-4BDE-8320-6E7A6AE408A3}" type="presParOf" srcId="{823A6663-0D1A-4B11-9054-FFD77F3A051C}" destId="{A4EE55E3-210C-40DF-BFFD-A4634A5D513A}" srcOrd="1" destOrd="0" presId="urn:microsoft.com/office/officeart/2008/layout/PictureStrips"/>
    <dgm:cxn modelId="{6816CA1C-6EED-4E75-8EE0-0FCBC8DE8AC0}" type="presParOf" srcId="{1DD5208F-138D-4CB4-9CF8-D07EBD09A01D}" destId="{A6504563-DE61-4810-8507-1938C3E65C29}" srcOrd="1" destOrd="0" presId="urn:microsoft.com/office/officeart/2008/layout/PictureStrips"/>
    <dgm:cxn modelId="{ECB411FD-3C93-4A8F-9F57-1F0DA55CF8E7}" type="presParOf" srcId="{1DD5208F-138D-4CB4-9CF8-D07EBD09A01D}" destId="{6FE93440-8E20-4E1E-BD5F-5639C57A060D}" srcOrd="2" destOrd="0" presId="urn:microsoft.com/office/officeart/2008/layout/PictureStrips"/>
    <dgm:cxn modelId="{3273B179-EFC7-4FB5-BA60-43CB0B65878B}" type="presParOf" srcId="{6FE93440-8E20-4E1E-BD5F-5639C57A060D}" destId="{AAD178FA-9B17-4095-9A4F-A3AFD44F010A}" srcOrd="0" destOrd="0" presId="urn:microsoft.com/office/officeart/2008/layout/PictureStrips"/>
    <dgm:cxn modelId="{57F0815C-FCF7-4CE2-B0BA-AFB90E0C8DC9}" type="presParOf" srcId="{6FE93440-8E20-4E1E-BD5F-5639C57A060D}" destId="{47E4DCDF-458D-4775-BB18-A5A081F4419E}" srcOrd="1" destOrd="0" presId="urn:microsoft.com/office/officeart/2008/layout/PictureStrips"/>
    <dgm:cxn modelId="{601CC49C-4033-4B50-A414-1A311DA39A52}" type="presParOf" srcId="{1DD5208F-138D-4CB4-9CF8-D07EBD09A01D}" destId="{67E945FC-87DB-4C53-8306-CC8330E56BEF}" srcOrd="3" destOrd="0" presId="urn:microsoft.com/office/officeart/2008/layout/PictureStrips"/>
    <dgm:cxn modelId="{57965D77-94FD-4AA1-A683-491B32B6CC42}" type="presParOf" srcId="{1DD5208F-138D-4CB4-9CF8-D07EBD09A01D}" destId="{A68D47D8-7C22-413C-A5DB-C34DBA29FBC5}" srcOrd="4" destOrd="0" presId="urn:microsoft.com/office/officeart/2008/layout/PictureStrips"/>
    <dgm:cxn modelId="{DA35A07A-14BC-401E-BEF0-37843A9A4193}" type="presParOf" srcId="{A68D47D8-7C22-413C-A5DB-C34DBA29FBC5}" destId="{C89AF44F-FA41-49F8-9C30-7B77B86C652D}" srcOrd="0" destOrd="0" presId="urn:microsoft.com/office/officeart/2008/layout/PictureStrips"/>
    <dgm:cxn modelId="{E6510B25-9D72-4FC4-A10D-E1E86A9B88D2}" type="presParOf" srcId="{A68D47D8-7C22-413C-A5DB-C34DBA29FBC5}" destId="{376A2090-91AC-4011-9422-F4029D1EAAC9}" srcOrd="1" destOrd="0" presId="urn:microsoft.com/office/officeart/2008/layout/PictureStrips"/>
    <dgm:cxn modelId="{81176E8B-2203-4B33-A328-2E9F84BB6205}" type="presParOf" srcId="{1DD5208F-138D-4CB4-9CF8-D07EBD09A01D}" destId="{1FA718AE-1B5F-48BB-A3D8-C6AEA7E29B93}" srcOrd="5" destOrd="0" presId="urn:microsoft.com/office/officeart/2008/layout/PictureStrips"/>
    <dgm:cxn modelId="{4FAE1C71-FF2F-4A62-8F56-15E8E4B946B9}" type="presParOf" srcId="{1DD5208F-138D-4CB4-9CF8-D07EBD09A01D}" destId="{B5742769-9D79-4215-A5EC-2471E6F25F9F}" srcOrd="6" destOrd="0" presId="urn:microsoft.com/office/officeart/2008/layout/PictureStrips"/>
    <dgm:cxn modelId="{00840BC3-3340-453F-8EBD-3BB461AB41AC}" type="presParOf" srcId="{B5742769-9D79-4215-A5EC-2471E6F25F9F}" destId="{3B5BBD25-2EC9-4553-8A30-77199A5C0F32}" srcOrd="0" destOrd="0" presId="urn:microsoft.com/office/officeart/2008/layout/PictureStrips"/>
    <dgm:cxn modelId="{A6BBC960-D1CF-48BC-A65D-E5B277DDF232}" type="presParOf" srcId="{B5742769-9D79-4215-A5EC-2471E6F25F9F}" destId="{934CD280-859F-4036-A0B2-B8BF891FEE03}" srcOrd="1" destOrd="0" presId="urn:microsoft.com/office/officeart/2008/layout/PictureStrips"/>
    <dgm:cxn modelId="{9DB0F2A4-299C-4571-803E-DB3233969D6F}" type="presParOf" srcId="{1DD5208F-138D-4CB4-9CF8-D07EBD09A01D}" destId="{80D70F27-5E6B-4794-92E8-7256B0106D44}" srcOrd="7" destOrd="0" presId="urn:microsoft.com/office/officeart/2008/layout/PictureStrips"/>
    <dgm:cxn modelId="{016E575E-6079-439E-9F9F-7129F7934E85}" type="presParOf" srcId="{1DD5208F-138D-4CB4-9CF8-D07EBD09A01D}" destId="{B74AE345-9BE1-4473-8FFF-4DDC43FDCF78}" srcOrd="8" destOrd="0" presId="urn:microsoft.com/office/officeart/2008/layout/PictureStrips"/>
    <dgm:cxn modelId="{D16866B9-D3D3-49B5-9707-74876DDCDC9D}" type="presParOf" srcId="{B74AE345-9BE1-4473-8FFF-4DDC43FDCF78}" destId="{DFF74121-6FB9-441C-B253-4DDE9AB0B911}" srcOrd="0" destOrd="0" presId="urn:microsoft.com/office/officeart/2008/layout/PictureStrips"/>
    <dgm:cxn modelId="{32562728-A497-44C3-BA98-63F69927DCA1}" type="presParOf" srcId="{B74AE345-9BE1-4473-8FFF-4DDC43FDCF78}" destId="{4EDA286D-CC40-4B6D-9E7A-EE0D7C834B0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1BD7D1-F322-4FAA-8C01-ECBD73234B2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2599CD-93B9-4BC7-843F-842D39790F53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валютный</a:t>
          </a:r>
        </a:p>
      </dgm:t>
    </dgm:pt>
    <dgm:pt modelId="{B598981B-83CC-41F6-804F-974F13ADC5ED}" type="parTrans" cxnId="{74E9E6A3-B14D-4C6B-BDC0-7E14EC4F745C}">
      <dgm:prSet/>
      <dgm:spPr/>
      <dgm:t>
        <a:bodyPr/>
        <a:lstStyle/>
        <a:p>
          <a:endParaRPr lang="ru-RU"/>
        </a:p>
      </dgm:t>
    </dgm:pt>
    <dgm:pt modelId="{A17D9AF5-EC56-400A-88B1-ECA80BE65ECF}" type="sibTrans" cxnId="{74E9E6A3-B14D-4C6B-BDC0-7E14EC4F745C}">
      <dgm:prSet/>
      <dgm:spPr/>
      <dgm:t>
        <a:bodyPr/>
        <a:lstStyle/>
        <a:p>
          <a:endParaRPr lang="ru-RU"/>
        </a:p>
      </dgm:t>
    </dgm:pt>
    <dgm:pt modelId="{2773E0F9-783D-4E36-83AA-43D2B51839FE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кредитный</a:t>
          </a:r>
        </a:p>
      </dgm:t>
    </dgm:pt>
    <dgm:pt modelId="{427D4036-1C8B-4EB0-A317-CC8FE1DDC1D1}" type="parTrans" cxnId="{1AB73F75-2238-4E66-A065-14587CE30FCF}">
      <dgm:prSet/>
      <dgm:spPr/>
      <dgm:t>
        <a:bodyPr/>
        <a:lstStyle/>
        <a:p>
          <a:endParaRPr lang="ru-RU"/>
        </a:p>
      </dgm:t>
    </dgm:pt>
    <dgm:pt modelId="{CE472F83-09EE-4E05-9AAF-8646962F9D7A}" type="sibTrans" cxnId="{1AB73F75-2238-4E66-A065-14587CE30FCF}">
      <dgm:prSet/>
      <dgm:spPr/>
      <dgm:t>
        <a:bodyPr/>
        <a:lstStyle/>
        <a:p>
          <a:endParaRPr lang="ru-RU"/>
        </a:p>
      </dgm:t>
    </dgm:pt>
    <dgm:pt modelId="{30DBF312-8C1A-40BF-9BE4-C59AAF9C495B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фондовый</a:t>
          </a:r>
        </a:p>
      </dgm:t>
    </dgm:pt>
    <dgm:pt modelId="{0BE8F0AF-F52E-4399-B578-E4656EEF78B2}" type="parTrans" cxnId="{618E1A01-5B75-48F3-B8CC-3156CF563B1A}">
      <dgm:prSet/>
      <dgm:spPr/>
      <dgm:t>
        <a:bodyPr/>
        <a:lstStyle/>
        <a:p>
          <a:endParaRPr lang="ru-RU"/>
        </a:p>
      </dgm:t>
    </dgm:pt>
    <dgm:pt modelId="{0143FDEA-81B4-4DE3-94D1-3B1801C50695}" type="sibTrans" cxnId="{618E1A01-5B75-48F3-B8CC-3156CF563B1A}">
      <dgm:prSet/>
      <dgm:spPr/>
      <dgm:t>
        <a:bodyPr/>
        <a:lstStyle/>
        <a:p>
          <a:endParaRPr lang="ru-RU"/>
        </a:p>
      </dgm:t>
    </dgm:pt>
    <dgm:pt modelId="{D5C52B09-886C-442A-9C56-D4720D0C017B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страховой</a:t>
          </a:r>
          <a:endParaRPr lang="ru-RU" dirty="0">
            <a:solidFill>
              <a:srgbClr val="002060"/>
            </a:solidFill>
          </a:endParaRPr>
        </a:p>
      </dgm:t>
    </dgm:pt>
    <dgm:pt modelId="{9B359EEE-BFAD-4963-B9C1-38D8AE79FDC6}" type="parTrans" cxnId="{C771AF64-12A2-4900-BF63-C11232960000}">
      <dgm:prSet/>
      <dgm:spPr/>
      <dgm:t>
        <a:bodyPr/>
        <a:lstStyle/>
        <a:p>
          <a:endParaRPr lang="ru-RU"/>
        </a:p>
      </dgm:t>
    </dgm:pt>
    <dgm:pt modelId="{5C167590-FB86-4851-8675-DEE420900123}" type="sibTrans" cxnId="{C771AF64-12A2-4900-BF63-C11232960000}">
      <dgm:prSet/>
      <dgm:spPr/>
      <dgm:t>
        <a:bodyPr/>
        <a:lstStyle/>
        <a:p>
          <a:endParaRPr lang="ru-RU"/>
        </a:p>
      </dgm:t>
    </dgm:pt>
    <dgm:pt modelId="{BE392EE4-3F7E-47D5-8DF3-7725738A87BC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драгоценных</a:t>
          </a:r>
          <a:r>
            <a:rPr lang="ru-RU" dirty="0"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металлов</a:t>
          </a:r>
          <a:endParaRPr lang="ru-RU" dirty="0">
            <a:solidFill>
              <a:srgbClr val="002060"/>
            </a:solidFill>
          </a:endParaRPr>
        </a:p>
      </dgm:t>
    </dgm:pt>
    <dgm:pt modelId="{D5E39666-5770-4999-9D0A-BCE257120301}" type="parTrans" cxnId="{B9658D49-15B3-4936-82B0-D9FD1F449525}">
      <dgm:prSet/>
      <dgm:spPr/>
      <dgm:t>
        <a:bodyPr/>
        <a:lstStyle/>
        <a:p>
          <a:endParaRPr lang="ru-RU"/>
        </a:p>
      </dgm:t>
    </dgm:pt>
    <dgm:pt modelId="{3ABF84CB-219A-4143-BC05-37FA0BCC1CF6}" type="sibTrans" cxnId="{B9658D49-15B3-4936-82B0-D9FD1F449525}">
      <dgm:prSet/>
      <dgm:spPr/>
      <dgm:t>
        <a:bodyPr/>
        <a:lstStyle/>
        <a:p>
          <a:endParaRPr lang="ru-RU"/>
        </a:p>
      </dgm:t>
    </dgm:pt>
    <dgm:pt modelId="{E4922E74-2A57-405D-8A66-A7CA210E8D02}" type="pres">
      <dgm:prSet presAssocID="{921BD7D1-F322-4FAA-8C01-ECBD73234B2B}" presName="Name0" presStyleCnt="0">
        <dgm:presLayoutVars>
          <dgm:dir/>
          <dgm:resizeHandles val="exact"/>
        </dgm:presLayoutVars>
      </dgm:prSet>
      <dgm:spPr/>
    </dgm:pt>
    <dgm:pt modelId="{458C78BC-6A2D-4035-BBEA-53610EE4892A}" type="pres">
      <dgm:prSet presAssocID="{A72599CD-93B9-4BC7-843F-842D39790F53}" presName="composite" presStyleCnt="0"/>
      <dgm:spPr/>
    </dgm:pt>
    <dgm:pt modelId="{CEE40D69-149C-44E4-86BD-8658EAD0088F}" type="pres">
      <dgm:prSet presAssocID="{A72599CD-93B9-4BC7-843F-842D39790F53}" presName="rect1" presStyleLbl="trAlignAcc1" presStyleIdx="0" presStyleCnt="5">
        <dgm:presLayoutVars>
          <dgm:bulletEnabled val="1"/>
        </dgm:presLayoutVars>
      </dgm:prSet>
      <dgm:spPr/>
    </dgm:pt>
    <dgm:pt modelId="{3E54FE41-945B-4449-9D7C-72A7AB0667A9}" type="pres">
      <dgm:prSet presAssocID="{A72599CD-93B9-4BC7-843F-842D39790F53}" presName="rect2" presStyleLbl="fgImgPlace1" presStyleIdx="0" presStyleCnt="5"/>
      <dgm:spPr/>
    </dgm:pt>
    <dgm:pt modelId="{37E5D413-7ED7-45CD-92BA-B00D716AF14B}" type="pres">
      <dgm:prSet presAssocID="{A17D9AF5-EC56-400A-88B1-ECA80BE65ECF}" presName="sibTrans" presStyleCnt="0"/>
      <dgm:spPr/>
    </dgm:pt>
    <dgm:pt modelId="{C0E305AC-CF23-4892-B367-3C772A1B02A6}" type="pres">
      <dgm:prSet presAssocID="{2773E0F9-783D-4E36-83AA-43D2B51839FE}" presName="composite" presStyleCnt="0"/>
      <dgm:spPr/>
    </dgm:pt>
    <dgm:pt modelId="{244945E7-BD8C-43A3-AD0E-3D65498BEE0F}" type="pres">
      <dgm:prSet presAssocID="{2773E0F9-783D-4E36-83AA-43D2B51839FE}" presName="rect1" presStyleLbl="trAlignAcc1" presStyleIdx="1" presStyleCnt="5">
        <dgm:presLayoutVars>
          <dgm:bulletEnabled val="1"/>
        </dgm:presLayoutVars>
      </dgm:prSet>
      <dgm:spPr/>
    </dgm:pt>
    <dgm:pt modelId="{622AE533-32C0-4283-B440-B0065DB6A3D1}" type="pres">
      <dgm:prSet presAssocID="{2773E0F9-783D-4E36-83AA-43D2B51839FE}" presName="rect2" presStyleLbl="fgImgPlace1" presStyleIdx="1" presStyleCnt="5"/>
      <dgm:spPr/>
    </dgm:pt>
    <dgm:pt modelId="{50FB2DC0-0FEB-430C-8F8A-F0A71A80EF6A}" type="pres">
      <dgm:prSet presAssocID="{CE472F83-09EE-4E05-9AAF-8646962F9D7A}" presName="sibTrans" presStyleCnt="0"/>
      <dgm:spPr/>
    </dgm:pt>
    <dgm:pt modelId="{A6E35036-1A0C-4E51-8A5D-96310A81D9FC}" type="pres">
      <dgm:prSet presAssocID="{30DBF312-8C1A-40BF-9BE4-C59AAF9C495B}" presName="composite" presStyleCnt="0"/>
      <dgm:spPr/>
    </dgm:pt>
    <dgm:pt modelId="{DC4BE8D3-04EE-4AE5-ABC6-3443CCE642FC}" type="pres">
      <dgm:prSet presAssocID="{30DBF312-8C1A-40BF-9BE4-C59AAF9C495B}" presName="rect1" presStyleLbl="trAlignAcc1" presStyleIdx="2" presStyleCnt="5">
        <dgm:presLayoutVars>
          <dgm:bulletEnabled val="1"/>
        </dgm:presLayoutVars>
      </dgm:prSet>
      <dgm:spPr/>
    </dgm:pt>
    <dgm:pt modelId="{BE7A04CA-37D4-4169-A45A-0FAD02DFF401}" type="pres">
      <dgm:prSet presAssocID="{30DBF312-8C1A-40BF-9BE4-C59AAF9C495B}" presName="rect2" presStyleLbl="fgImgPlace1" presStyleIdx="2" presStyleCnt="5"/>
      <dgm:spPr/>
    </dgm:pt>
    <dgm:pt modelId="{B71246FB-6751-4242-B08B-4E62CD85C52F}" type="pres">
      <dgm:prSet presAssocID="{0143FDEA-81B4-4DE3-94D1-3B1801C50695}" presName="sibTrans" presStyleCnt="0"/>
      <dgm:spPr/>
    </dgm:pt>
    <dgm:pt modelId="{4E6473BF-6430-4E50-95A9-9F3C273C7325}" type="pres">
      <dgm:prSet presAssocID="{D5C52B09-886C-442A-9C56-D4720D0C017B}" presName="composite" presStyleCnt="0"/>
      <dgm:spPr/>
    </dgm:pt>
    <dgm:pt modelId="{29081ACE-1075-47E3-BEAB-CDE492566FE1}" type="pres">
      <dgm:prSet presAssocID="{D5C52B09-886C-442A-9C56-D4720D0C017B}" presName="rect1" presStyleLbl="trAlignAcc1" presStyleIdx="3" presStyleCnt="5">
        <dgm:presLayoutVars>
          <dgm:bulletEnabled val="1"/>
        </dgm:presLayoutVars>
      </dgm:prSet>
      <dgm:spPr/>
    </dgm:pt>
    <dgm:pt modelId="{2A948E91-C182-4779-9530-83304D3CF375}" type="pres">
      <dgm:prSet presAssocID="{D5C52B09-886C-442A-9C56-D4720D0C017B}" presName="rect2" presStyleLbl="fgImgPlace1" presStyleIdx="3" presStyleCnt="5"/>
      <dgm:spPr/>
    </dgm:pt>
    <dgm:pt modelId="{C82EB9A2-56DC-4FB3-923A-ADC221EA2EA1}" type="pres">
      <dgm:prSet presAssocID="{5C167590-FB86-4851-8675-DEE420900123}" presName="sibTrans" presStyleCnt="0"/>
      <dgm:spPr/>
    </dgm:pt>
    <dgm:pt modelId="{2530A1E1-D1AA-49C3-BE71-E4024CD84D6D}" type="pres">
      <dgm:prSet presAssocID="{BE392EE4-3F7E-47D5-8DF3-7725738A87BC}" presName="composite" presStyleCnt="0"/>
      <dgm:spPr/>
    </dgm:pt>
    <dgm:pt modelId="{399E22B0-7A8E-4457-864D-A65238C26828}" type="pres">
      <dgm:prSet presAssocID="{BE392EE4-3F7E-47D5-8DF3-7725738A87BC}" presName="rect1" presStyleLbl="trAlignAcc1" presStyleIdx="4" presStyleCnt="5">
        <dgm:presLayoutVars>
          <dgm:bulletEnabled val="1"/>
        </dgm:presLayoutVars>
      </dgm:prSet>
      <dgm:spPr/>
    </dgm:pt>
    <dgm:pt modelId="{1D2BFF62-F10E-4112-B384-34BF4CF06CA1}" type="pres">
      <dgm:prSet presAssocID="{BE392EE4-3F7E-47D5-8DF3-7725738A87BC}" presName="rect2" presStyleLbl="fgImgPlace1" presStyleIdx="4" presStyleCnt="5"/>
      <dgm:spPr/>
    </dgm:pt>
  </dgm:ptLst>
  <dgm:cxnLst>
    <dgm:cxn modelId="{618E1A01-5B75-48F3-B8CC-3156CF563B1A}" srcId="{921BD7D1-F322-4FAA-8C01-ECBD73234B2B}" destId="{30DBF312-8C1A-40BF-9BE4-C59AAF9C495B}" srcOrd="2" destOrd="0" parTransId="{0BE8F0AF-F52E-4399-B578-E4656EEF78B2}" sibTransId="{0143FDEA-81B4-4DE3-94D1-3B1801C50695}"/>
    <dgm:cxn modelId="{C7C8DE0B-7A77-4F92-B4B3-A318E537BDA6}" type="presOf" srcId="{A72599CD-93B9-4BC7-843F-842D39790F53}" destId="{CEE40D69-149C-44E4-86BD-8658EAD0088F}" srcOrd="0" destOrd="0" presId="urn:microsoft.com/office/officeart/2008/layout/PictureStrips"/>
    <dgm:cxn modelId="{C771AF64-12A2-4900-BF63-C11232960000}" srcId="{921BD7D1-F322-4FAA-8C01-ECBD73234B2B}" destId="{D5C52B09-886C-442A-9C56-D4720D0C017B}" srcOrd="3" destOrd="0" parTransId="{9B359EEE-BFAD-4963-B9C1-38D8AE79FDC6}" sibTransId="{5C167590-FB86-4851-8675-DEE420900123}"/>
    <dgm:cxn modelId="{B9658D49-15B3-4936-82B0-D9FD1F449525}" srcId="{921BD7D1-F322-4FAA-8C01-ECBD73234B2B}" destId="{BE392EE4-3F7E-47D5-8DF3-7725738A87BC}" srcOrd="4" destOrd="0" parTransId="{D5E39666-5770-4999-9D0A-BCE257120301}" sibTransId="{3ABF84CB-219A-4143-BC05-37FA0BCC1CF6}"/>
    <dgm:cxn modelId="{FE365071-37BE-457F-AB51-4FD35ED42FAA}" type="presOf" srcId="{BE392EE4-3F7E-47D5-8DF3-7725738A87BC}" destId="{399E22B0-7A8E-4457-864D-A65238C26828}" srcOrd="0" destOrd="0" presId="urn:microsoft.com/office/officeart/2008/layout/PictureStrips"/>
    <dgm:cxn modelId="{1AB73F75-2238-4E66-A065-14587CE30FCF}" srcId="{921BD7D1-F322-4FAA-8C01-ECBD73234B2B}" destId="{2773E0F9-783D-4E36-83AA-43D2B51839FE}" srcOrd="1" destOrd="0" parTransId="{427D4036-1C8B-4EB0-A317-CC8FE1DDC1D1}" sibTransId="{CE472F83-09EE-4E05-9AAF-8646962F9D7A}"/>
    <dgm:cxn modelId="{74E9E6A3-B14D-4C6B-BDC0-7E14EC4F745C}" srcId="{921BD7D1-F322-4FAA-8C01-ECBD73234B2B}" destId="{A72599CD-93B9-4BC7-843F-842D39790F53}" srcOrd="0" destOrd="0" parTransId="{B598981B-83CC-41F6-804F-974F13ADC5ED}" sibTransId="{A17D9AF5-EC56-400A-88B1-ECA80BE65ECF}"/>
    <dgm:cxn modelId="{AF766DB6-ECBC-43C2-AB95-163203A38C9A}" type="presOf" srcId="{D5C52B09-886C-442A-9C56-D4720D0C017B}" destId="{29081ACE-1075-47E3-BEAB-CDE492566FE1}" srcOrd="0" destOrd="0" presId="urn:microsoft.com/office/officeart/2008/layout/PictureStrips"/>
    <dgm:cxn modelId="{461712C3-5E57-49D2-9F24-D534F15AACF5}" type="presOf" srcId="{921BD7D1-F322-4FAA-8C01-ECBD73234B2B}" destId="{E4922E74-2A57-405D-8A66-A7CA210E8D02}" srcOrd="0" destOrd="0" presId="urn:microsoft.com/office/officeart/2008/layout/PictureStrips"/>
    <dgm:cxn modelId="{85F011CA-0026-40E2-8537-47E06F00E54D}" type="presOf" srcId="{30DBF312-8C1A-40BF-9BE4-C59AAF9C495B}" destId="{DC4BE8D3-04EE-4AE5-ABC6-3443CCE642FC}" srcOrd="0" destOrd="0" presId="urn:microsoft.com/office/officeart/2008/layout/PictureStrips"/>
    <dgm:cxn modelId="{1119A0F3-FA08-4847-948A-37B1B6208DC9}" type="presOf" srcId="{2773E0F9-783D-4E36-83AA-43D2B51839FE}" destId="{244945E7-BD8C-43A3-AD0E-3D65498BEE0F}" srcOrd="0" destOrd="0" presId="urn:microsoft.com/office/officeart/2008/layout/PictureStrips"/>
    <dgm:cxn modelId="{80A19655-BA5C-42BC-8499-BEA0C3DCC95E}" type="presParOf" srcId="{E4922E74-2A57-405D-8A66-A7CA210E8D02}" destId="{458C78BC-6A2D-4035-BBEA-53610EE4892A}" srcOrd="0" destOrd="0" presId="urn:microsoft.com/office/officeart/2008/layout/PictureStrips"/>
    <dgm:cxn modelId="{952300FB-A434-4498-820C-59D877758AD3}" type="presParOf" srcId="{458C78BC-6A2D-4035-BBEA-53610EE4892A}" destId="{CEE40D69-149C-44E4-86BD-8658EAD0088F}" srcOrd="0" destOrd="0" presId="urn:microsoft.com/office/officeart/2008/layout/PictureStrips"/>
    <dgm:cxn modelId="{8A004C99-CF11-4D83-AB95-ED9B9279DEB6}" type="presParOf" srcId="{458C78BC-6A2D-4035-BBEA-53610EE4892A}" destId="{3E54FE41-945B-4449-9D7C-72A7AB0667A9}" srcOrd="1" destOrd="0" presId="urn:microsoft.com/office/officeart/2008/layout/PictureStrips"/>
    <dgm:cxn modelId="{7807E40D-FA79-4031-B2EE-3470458D7C1F}" type="presParOf" srcId="{E4922E74-2A57-405D-8A66-A7CA210E8D02}" destId="{37E5D413-7ED7-45CD-92BA-B00D716AF14B}" srcOrd="1" destOrd="0" presId="urn:microsoft.com/office/officeart/2008/layout/PictureStrips"/>
    <dgm:cxn modelId="{13758874-5476-4039-B537-BABFBA96FDBA}" type="presParOf" srcId="{E4922E74-2A57-405D-8A66-A7CA210E8D02}" destId="{C0E305AC-CF23-4892-B367-3C772A1B02A6}" srcOrd="2" destOrd="0" presId="urn:microsoft.com/office/officeart/2008/layout/PictureStrips"/>
    <dgm:cxn modelId="{A3DBDBEB-D5BF-4EAF-89A6-1B354E8EE8BB}" type="presParOf" srcId="{C0E305AC-CF23-4892-B367-3C772A1B02A6}" destId="{244945E7-BD8C-43A3-AD0E-3D65498BEE0F}" srcOrd="0" destOrd="0" presId="urn:microsoft.com/office/officeart/2008/layout/PictureStrips"/>
    <dgm:cxn modelId="{289C7295-F75D-4D3E-9A13-FC4FB8625B73}" type="presParOf" srcId="{C0E305AC-CF23-4892-B367-3C772A1B02A6}" destId="{622AE533-32C0-4283-B440-B0065DB6A3D1}" srcOrd="1" destOrd="0" presId="urn:microsoft.com/office/officeart/2008/layout/PictureStrips"/>
    <dgm:cxn modelId="{420CE442-85C3-42A4-8D26-5CAF5CB50C2D}" type="presParOf" srcId="{E4922E74-2A57-405D-8A66-A7CA210E8D02}" destId="{50FB2DC0-0FEB-430C-8F8A-F0A71A80EF6A}" srcOrd="3" destOrd="0" presId="urn:microsoft.com/office/officeart/2008/layout/PictureStrips"/>
    <dgm:cxn modelId="{8613A244-FBF1-46D0-9EBC-A2D724DD13EC}" type="presParOf" srcId="{E4922E74-2A57-405D-8A66-A7CA210E8D02}" destId="{A6E35036-1A0C-4E51-8A5D-96310A81D9FC}" srcOrd="4" destOrd="0" presId="urn:microsoft.com/office/officeart/2008/layout/PictureStrips"/>
    <dgm:cxn modelId="{55D99B60-5AEA-4D59-88C1-F9A3531DFFC1}" type="presParOf" srcId="{A6E35036-1A0C-4E51-8A5D-96310A81D9FC}" destId="{DC4BE8D3-04EE-4AE5-ABC6-3443CCE642FC}" srcOrd="0" destOrd="0" presId="urn:microsoft.com/office/officeart/2008/layout/PictureStrips"/>
    <dgm:cxn modelId="{A3AA6002-F7C1-44FD-A540-95E71161621C}" type="presParOf" srcId="{A6E35036-1A0C-4E51-8A5D-96310A81D9FC}" destId="{BE7A04CA-37D4-4169-A45A-0FAD02DFF401}" srcOrd="1" destOrd="0" presId="urn:microsoft.com/office/officeart/2008/layout/PictureStrips"/>
    <dgm:cxn modelId="{3F440729-A7E4-4DB4-8480-3C244A1DB193}" type="presParOf" srcId="{E4922E74-2A57-405D-8A66-A7CA210E8D02}" destId="{B71246FB-6751-4242-B08B-4E62CD85C52F}" srcOrd="5" destOrd="0" presId="urn:microsoft.com/office/officeart/2008/layout/PictureStrips"/>
    <dgm:cxn modelId="{4348EBA8-B405-4440-8A57-018138C2B89E}" type="presParOf" srcId="{E4922E74-2A57-405D-8A66-A7CA210E8D02}" destId="{4E6473BF-6430-4E50-95A9-9F3C273C7325}" srcOrd="6" destOrd="0" presId="urn:microsoft.com/office/officeart/2008/layout/PictureStrips"/>
    <dgm:cxn modelId="{C00177D9-6D3F-4625-9864-F2488A09FF44}" type="presParOf" srcId="{4E6473BF-6430-4E50-95A9-9F3C273C7325}" destId="{29081ACE-1075-47E3-BEAB-CDE492566FE1}" srcOrd="0" destOrd="0" presId="urn:microsoft.com/office/officeart/2008/layout/PictureStrips"/>
    <dgm:cxn modelId="{6FB0D2E9-F742-48D0-B070-3329CC1840EE}" type="presParOf" srcId="{4E6473BF-6430-4E50-95A9-9F3C273C7325}" destId="{2A948E91-C182-4779-9530-83304D3CF375}" srcOrd="1" destOrd="0" presId="urn:microsoft.com/office/officeart/2008/layout/PictureStrips"/>
    <dgm:cxn modelId="{F15786CA-8A5E-4ACE-816B-D15C41C6FCCA}" type="presParOf" srcId="{E4922E74-2A57-405D-8A66-A7CA210E8D02}" destId="{C82EB9A2-56DC-4FB3-923A-ADC221EA2EA1}" srcOrd="7" destOrd="0" presId="urn:microsoft.com/office/officeart/2008/layout/PictureStrips"/>
    <dgm:cxn modelId="{FC6E3E1D-666E-4382-8F55-28F2A56BAFA9}" type="presParOf" srcId="{E4922E74-2A57-405D-8A66-A7CA210E8D02}" destId="{2530A1E1-D1AA-49C3-BE71-E4024CD84D6D}" srcOrd="8" destOrd="0" presId="urn:microsoft.com/office/officeart/2008/layout/PictureStrips"/>
    <dgm:cxn modelId="{14CD1D2D-FC56-4B68-BB4C-D003D6BE529C}" type="presParOf" srcId="{2530A1E1-D1AA-49C3-BE71-E4024CD84D6D}" destId="{399E22B0-7A8E-4457-864D-A65238C26828}" srcOrd="0" destOrd="0" presId="urn:microsoft.com/office/officeart/2008/layout/PictureStrips"/>
    <dgm:cxn modelId="{BDEDF211-0446-44E6-95C4-9A89F408AC88}" type="presParOf" srcId="{2530A1E1-D1AA-49C3-BE71-E4024CD84D6D}" destId="{1D2BFF62-F10E-4112-B384-34BF4CF06CA1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3CC55F-3120-4BE1-9B42-812099630909}" type="doc">
      <dgm:prSet loTypeId="urn:microsoft.com/office/officeart/2008/layout/VerticalCurvedList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43FF32-F822-4C8B-A29A-F516E5645832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Лучшая для бизнеса система налогообложения, то есть фактически ее отсутствие</a:t>
          </a:r>
          <a:endParaRPr lang="ru-RU" dirty="0">
            <a:solidFill>
              <a:srgbClr val="002060"/>
            </a:solidFill>
          </a:endParaRPr>
        </a:p>
      </dgm:t>
    </dgm:pt>
    <dgm:pt modelId="{F661ED6A-07FF-45C3-90D4-FC5C979037B6}" type="parTrans" cxnId="{119F631C-994D-4C99-9268-4D7BB2AEEAE7}">
      <dgm:prSet/>
      <dgm:spPr/>
      <dgm:t>
        <a:bodyPr/>
        <a:lstStyle/>
        <a:p>
          <a:endParaRPr lang="ru-RU"/>
        </a:p>
      </dgm:t>
    </dgm:pt>
    <dgm:pt modelId="{9F0B2E09-F263-46A6-8C13-5D20C89E85E9}" type="sibTrans" cxnId="{119F631C-994D-4C99-9268-4D7BB2AEEAE7}">
      <dgm:prSet/>
      <dgm:spPr/>
      <dgm:t>
        <a:bodyPr/>
        <a:lstStyle/>
        <a:p>
          <a:endParaRPr lang="ru-RU"/>
        </a:p>
      </dgm:t>
    </dgm:pt>
    <dgm:pt modelId="{CCB97321-EA3B-4927-B87F-D17CF7C23D27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Бизнесмену достаточно оплатить пошлину за регистрацию. Быстрое и крайне простое оформление правовых документов на бизнес</a:t>
          </a:r>
          <a:endParaRPr lang="ru-RU" dirty="0">
            <a:solidFill>
              <a:srgbClr val="002060"/>
            </a:solidFill>
          </a:endParaRPr>
        </a:p>
      </dgm:t>
    </dgm:pt>
    <dgm:pt modelId="{A2D214F0-3CFA-4074-8A90-675F56CFAFB2}" type="parTrans" cxnId="{338BEB88-8CDC-467B-98D0-BAF6AB3E9701}">
      <dgm:prSet/>
      <dgm:spPr/>
      <dgm:t>
        <a:bodyPr/>
        <a:lstStyle/>
        <a:p>
          <a:endParaRPr lang="ru-RU"/>
        </a:p>
      </dgm:t>
    </dgm:pt>
    <dgm:pt modelId="{057777B4-4DDB-4C83-8B47-59B10423580A}" type="sibTrans" cxnId="{338BEB88-8CDC-467B-98D0-BAF6AB3E9701}">
      <dgm:prSet/>
      <dgm:spPr/>
      <dgm:t>
        <a:bodyPr/>
        <a:lstStyle/>
        <a:p>
          <a:endParaRPr lang="ru-RU"/>
        </a:p>
      </dgm:t>
    </dgm:pt>
    <dgm:pt modelId="{DA9BA2B8-4721-4601-A566-0F51A29EFD9F}">
      <dgm:prSet/>
      <dgm:spPr/>
      <dgm:t>
        <a:bodyPr/>
        <a:lstStyle/>
        <a:p>
          <a:pPr>
            <a:buFont typeface="Wingdings" panose="05000000000000000000" pitchFamily="2" charset="2"/>
            <a:buChar char=""/>
          </a:pPr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Гарантия сохранения тайны об учредителях, их партнерах и трансакциях, которые проводят их банки. </a:t>
          </a:r>
          <a:endParaRPr lang="ru-RU" dirty="0">
            <a:solidFill>
              <a:srgbClr val="002060"/>
            </a:solidFill>
          </a:endParaRPr>
        </a:p>
      </dgm:t>
    </dgm:pt>
    <dgm:pt modelId="{737472E7-1A72-4352-BACD-967DEC5CF3EF}" type="parTrans" cxnId="{6CC776C9-EEFC-47A6-9488-E8626E42AC3F}">
      <dgm:prSet/>
      <dgm:spPr/>
      <dgm:t>
        <a:bodyPr/>
        <a:lstStyle/>
        <a:p>
          <a:endParaRPr lang="ru-RU"/>
        </a:p>
      </dgm:t>
    </dgm:pt>
    <dgm:pt modelId="{A5B7B239-CB1D-486C-81F4-F5BFF46F0B45}" type="sibTrans" cxnId="{6CC776C9-EEFC-47A6-9488-E8626E42AC3F}">
      <dgm:prSet/>
      <dgm:spPr/>
      <dgm:t>
        <a:bodyPr/>
        <a:lstStyle/>
        <a:p>
          <a:endParaRPr lang="ru-RU"/>
        </a:p>
      </dgm:t>
    </dgm:pt>
    <dgm:pt modelId="{9CFF0C53-3AB5-4711-8BEF-AB826F150AB9}">
      <dgm:prSet/>
      <dgm:spPr/>
      <dgm:t>
        <a:bodyPr/>
        <a:lstStyle/>
        <a:p>
          <a:pPr>
            <a:buFont typeface="Wingdings" panose="05000000000000000000" pitchFamily="2" charset="2"/>
            <a:buChar char=""/>
          </a:pPr>
          <a:r>
            <a: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Упрощенная отчетность или отсутствие требований ее обязательного ведения. </a:t>
          </a:r>
          <a:endParaRPr lang="ru-RU" dirty="0">
            <a:solidFill>
              <a:srgbClr val="002060"/>
            </a:solidFill>
          </a:endParaRPr>
        </a:p>
      </dgm:t>
    </dgm:pt>
    <dgm:pt modelId="{0BE4E734-5777-4351-B565-3F1EE7D72550}" type="parTrans" cxnId="{31B9E826-D28E-4F76-BC74-D94C99D31070}">
      <dgm:prSet/>
      <dgm:spPr/>
      <dgm:t>
        <a:bodyPr/>
        <a:lstStyle/>
        <a:p>
          <a:endParaRPr lang="ru-RU"/>
        </a:p>
      </dgm:t>
    </dgm:pt>
    <dgm:pt modelId="{641C3493-9796-4C2E-AE27-1DB95790CF58}" type="sibTrans" cxnId="{31B9E826-D28E-4F76-BC74-D94C99D31070}">
      <dgm:prSet/>
      <dgm:spPr/>
      <dgm:t>
        <a:bodyPr/>
        <a:lstStyle/>
        <a:p>
          <a:endParaRPr lang="ru-RU"/>
        </a:p>
      </dgm:t>
    </dgm:pt>
    <dgm:pt modelId="{CF28E77D-9E91-4C52-89D1-951FB5DF618A}" type="pres">
      <dgm:prSet presAssocID="{5C3CC55F-3120-4BE1-9B42-812099630909}" presName="Name0" presStyleCnt="0">
        <dgm:presLayoutVars>
          <dgm:chMax val="7"/>
          <dgm:chPref val="7"/>
          <dgm:dir/>
        </dgm:presLayoutVars>
      </dgm:prSet>
      <dgm:spPr/>
    </dgm:pt>
    <dgm:pt modelId="{08F229AA-1126-415F-AE09-11A66EB91AD4}" type="pres">
      <dgm:prSet presAssocID="{5C3CC55F-3120-4BE1-9B42-812099630909}" presName="Name1" presStyleCnt="0"/>
      <dgm:spPr/>
    </dgm:pt>
    <dgm:pt modelId="{E9E07824-11E9-481F-87C1-C0DD631BCFA1}" type="pres">
      <dgm:prSet presAssocID="{5C3CC55F-3120-4BE1-9B42-812099630909}" presName="cycle" presStyleCnt="0"/>
      <dgm:spPr/>
    </dgm:pt>
    <dgm:pt modelId="{9DD4D164-D1E7-47DA-BC34-9CA1CCA4C478}" type="pres">
      <dgm:prSet presAssocID="{5C3CC55F-3120-4BE1-9B42-812099630909}" presName="srcNode" presStyleLbl="node1" presStyleIdx="0" presStyleCnt="4"/>
      <dgm:spPr/>
    </dgm:pt>
    <dgm:pt modelId="{FD127F0D-DBC4-43D8-B86C-A6932967E8A6}" type="pres">
      <dgm:prSet presAssocID="{5C3CC55F-3120-4BE1-9B42-812099630909}" presName="conn" presStyleLbl="parChTrans1D2" presStyleIdx="0" presStyleCnt="1"/>
      <dgm:spPr/>
    </dgm:pt>
    <dgm:pt modelId="{03EB295E-A0AB-469E-92ED-67748126CD9E}" type="pres">
      <dgm:prSet presAssocID="{5C3CC55F-3120-4BE1-9B42-812099630909}" presName="extraNode" presStyleLbl="node1" presStyleIdx="0" presStyleCnt="4"/>
      <dgm:spPr/>
    </dgm:pt>
    <dgm:pt modelId="{8192B096-C981-457C-82ED-A64FE40BF8BB}" type="pres">
      <dgm:prSet presAssocID="{5C3CC55F-3120-4BE1-9B42-812099630909}" presName="dstNode" presStyleLbl="node1" presStyleIdx="0" presStyleCnt="4"/>
      <dgm:spPr/>
    </dgm:pt>
    <dgm:pt modelId="{64F3FCC7-6F3D-4112-8E3E-4BAFDA2DB69C}" type="pres">
      <dgm:prSet presAssocID="{CCB97321-EA3B-4927-B87F-D17CF7C23D27}" presName="text_1" presStyleLbl="node1" presStyleIdx="0" presStyleCnt="4">
        <dgm:presLayoutVars>
          <dgm:bulletEnabled val="1"/>
        </dgm:presLayoutVars>
      </dgm:prSet>
      <dgm:spPr/>
    </dgm:pt>
    <dgm:pt modelId="{DD367657-4A72-4328-8963-7012A5633554}" type="pres">
      <dgm:prSet presAssocID="{CCB97321-EA3B-4927-B87F-D17CF7C23D27}" presName="accent_1" presStyleCnt="0"/>
      <dgm:spPr/>
    </dgm:pt>
    <dgm:pt modelId="{9847FCC2-789E-4F9E-8EF3-B42D5263B302}" type="pres">
      <dgm:prSet presAssocID="{CCB97321-EA3B-4927-B87F-D17CF7C23D27}" presName="accentRepeatNode" presStyleLbl="solidFgAcc1" presStyleIdx="0" presStyleCnt="4"/>
      <dgm:spPr/>
    </dgm:pt>
    <dgm:pt modelId="{C40AB390-0883-4663-9052-B0CDABE8843B}" type="pres">
      <dgm:prSet presAssocID="{B343FF32-F822-4C8B-A29A-F516E5645832}" presName="text_2" presStyleLbl="node1" presStyleIdx="1" presStyleCnt="4">
        <dgm:presLayoutVars>
          <dgm:bulletEnabled val="1"/>
        </dgm:presLayoutVars>
      </dgm:prSet>
      <dgm:spPr/>
    </dgm:pt>
    <dgm:pt modelId="{01746D56-DDD3-4B37-AF9C-0E09D8EE7958}" type="pres">
      <dgm:prSet presAssocID="{B343FF32-F822-4C8B-A29A-F516E5645832}" presName="accent_2" presStyleCnt="0"/>
      <dgm:spPr/>
    </dgm:pt>
    <dgm:pt modelId="{D079F0D8-5DEA-45B6-8AC3-2BCC0D857EE9}" type="pres">
      <dgm:prSet presAssocID="{B343FF32-F822-4C8B-A29A-F516E5645832}" presName="accentRepeatNode" presStyleLbl="solidFgAcc1" presStyleIdx="1" presStyleCnt="4"/>
      <dgm:spPr/>
    </dgm:pt>
    <dgm:pt modelId="{E3630B82-2D4A-4E13-B2B2-15FB91335A76}" type="pres">
      <dgm:prSet presAssocID="{9CFF0C53-3AB5-4711-8BEF-AB826F150AB9}" presName="text_3" presStyleLbl="node1" presStyleIdx="2" presStyleCnt="4">
        <dgm:presLayoutVars>
          <dgm:bulletEnabled val="1"/>
        </dgm:presLayoutVars>
      </dgm:prSet>
      <dgm:spPr/>
    </dgm:pt>
    <dgm:pt modelId="{3E534F18-1436-4148-8EC4-7AD74CDF42EA}" type="pres">
      <dgm:prSet presAssocID="{9CFF0C53-3AB5-4711-8BEF-AB826F150AB9}" presName="accent_3" presStyleCnt="0"/>
      <dgm:spPr/>
    </dgm:pt>
    <dgm:pt modelId="{344ECCD9-AE06-4128-BEDE-527AE3C44063}" type="pres">
      <dgm:prSet presAssocID="{9CFF0C53-3AB5-4711-8BEF-AB826F150AB9}" presName="accentRepeatNode" presStyleLbl="solidFgAcc1" presStyleIdx="2" presStyleCnt="4"/>
      <dgm:spPr/>
    </dgm:pt>
    <dgm:pt modelId="{F71F681A-215D-4D21-BDC7-AE237D68AC11}" type="pres">
      <dgm:prSet presAssocID="{DA9BA2B8-4721-4601-A566-0F51A29EFD9F}" presName="text_4" presStyleLbl="node1" presStyleIdx="3" presStyleCnt="4">
        <dgm:presLayoutVars>
          <dgm:bulletEnabled val="1"/>
        </dgm:presLayoutVars>
      </dgm:prSet>
      <dgm:spPr/>
    </dgm:pt>
    <dgm:pt modelId="{0A2E0CE0-3C75-4BB7-A807-B2BD98772AF6}" type="pres">
      <dgm:prSet presAssocID="{DA9BA2B8-4721-4601-A566-0F51A29EFD9F}" presName="accent_4" presStyleCnt="0"/>
      <dgm:spPr/>
    </dgm:pt>
    <dgm:pt modelId="{CC160038-4C72-4AA7-A589-8D95A03D2BAB}" type="pres">
      <dgm:prSet presAssocID="{DA9BA2B8-4721-4601-A566-0F51A29EFD9F}" presName="accentRepeatNode" presStyleLbl="solidFgAcc1" presStyleIdx="3" presStyleCnt="4"/>
      <dgm:spPr/>
    </dgm:pt>
  </dgm:ptLst>
  <dgm:cxnLst>
    <dgm:cxn modelId="{D722F114-D40C-4C00-B030-32704000FD52}" type="presOf" srcId="{5C3CC55F-3120-4BE1-9B42-812099630909}" destId="{CF28E77D-9E91-4C52-89D1-951FB5DF618A}" srcOrd="0" destOrd="0" presId="urn:microsoft.com/office/officeart/2008/layout/VerticalCurvedList"/>
    <dgm:cxn modelId="{119F631C-994D-4C99-9268-4D7BB2AEEAE7}" srcId="{5C3CC55F-3120-4BE1-9B42-812099630909}" destId="{B343FF32-F822-4C8B-A29A-F516E5645832}" srcOrd="1" destOrd="0" parTransId="{F661ED6A-07FF-45C3-90D4-FC5C979037B6}" sibTransId="{9F0B2E09-F263-46A6-8C13-5D20C89E85E9}"/>
    <dgm:cxn modelId="{31B9E826-D28E-4F76-BC74-D94C99D31070}" srcId="{5C3CC55F-3120-4BE1-9B42-812099630909}" destId="{9CFF0C53-3AB5-4711-8BEF-AB826F150AB9}" srcOrd="2" destOrd="0" parTransId="{0BE4E734-5777-4351-B565-3F1EE7D72550}" sibTransId="{641C3493-9796-4C2E-AE27-1DB95790CF58}"/>
    <dgm:cxn modelId="{0ACCDC29-DBA1-411A-BDA7-204F106739E4}" type="presOf" srcId="{057777B4-4DDB-4C83-8B47-59B10423580A}" destId="{FD127F0D-DBC4-43D8-B86C-A6932967E8A6}" srcOrd="0" destOrd="0" presId="urn:microsoft.com/office/officeart/2008/layout/VerticalCurvedList"/>
    <dgm:cxn modelId="{1DD1366F-44B0-4C80-A8CB-EC4F939F1FB3}" type="presOf" srcId="{CCB97321-EA3B-4927-B87F-D17CF7C23D27}" destId="{64F3FCC7-6F3D-4112-8E3E-4BAFDA2DB69C}" srcOrd="0" destOrd="0" presId="urn:microsoft.com/office/officeart/2008/layout/VerticalCurvedList"/>
    <dgm:cxn modelId="{4FA6A856-3B29-4764-97A9-D15AD6A6BEDD}" type="presOf" srcId="{DA9BA2B8-4721-4601-A566-0F51A29EFD9F}" destId="{F71F681A-215D-4D21-BDC7-AE237D68AC11}" srcOrd="0" destOrd="0" presId="urn:microsoft.com/office/officeart/2008/layout/VerticalCurvedList"/>
    <dgm:cxn modelId="{338BEB88-8CDC-467B-98D0-BAF6AB3E9701}" srcId="{5C3CC55F-3120-4BE1-9B42-812099630909}" destId="{CCB97321-EA3B-4927-B87F-D17CF7C23D27}" srcOrd="0" destOrd="0" parTransId="{A2D214F0-3CFA-4074-8A90-675F56CFAFB2}" sibTransId="{057777B4-4DDB-4C83-8B47-59B10423580A}"/>
    <dgm:cxn modelId="{A4B1998E-A26E-42F6-8B79-50B31DDEC2DB}" type="presOf" srcId="{B343FF32-F822-4C8B-A29A-F516E5645832}" destId="{C40AB390-0883-4663-9052-B0CDABE8843B}" srcOrd="0" destOrd="0" presId="urn:microsoft.com/office/officeart/2008/layout/VerticalCurvedList"/>
    <dgm:cxn modelId="{1B1A5CAC-BD52-4AC9-BE80-BC073E804BE3}" type="presOf" srcId="{9CFF0C53-3AB5-4711-8BEF-AB826F150AB9}" destId="{E3630B82-2D4A-4E13-B2B2-15FB91335A76}" srcOrd="0" destOrd="0" presId="urn:microsoft.com/office/officeart/2008/layout/VerticalCurvedList"/>
    <dgm:cxn modelId="{6CC776C9-EEFC-47A6-9488-E8626E42AC3F}" srcId="{5C3CC55F-3120-4BE1-9B42-812099630909}" destId="{DA9BA2B8-4721-4601-A566-0F51A29EFD9F}" srcOrd="3" destOrd="0" parTransId="{737472E7-1A72-4352-BACD-967DEC5CF3EF}" sibTransId="{A5B7B239-CB1D-486C-81F4-F5BFF46F0B45}"/>
    <dgm:cxn modelId="{7F0B1DD3-E8E7-48F8-86C0-A237A8C1D2A7}" type="presParOf" srcId="{CF28E77D-9E91-4C52-89D1-951FB5DF618A}" destId="{08F229AA-1126-415F-AE09-11A66EB91AD4}" srcOrd="0" destOrd="0" presId="urn:microsoft.com/office/officeart/2008/layout/VerticalCurvedList"/>
    <dgm:cxn modelId="{71C29104-3207-468B-86CF-1BA8C2884B15}" type="presParOf" srcId="{08F229AA-1126-415F-AE09-11A66EB91AD4}" destId="{E9E07824-11E9-481F-87C1-C0DD631BCFA1}" srcOrd="0" destOrd="0" presId="urn:microsoft.com/office/officeart/2008/layout/VerticalCurvedList"/>
    <dgm:cxn modelId="{E27B770E-D0C0-4AC4-A7AF-EBDA9E2E26B6}" type="presParOf" srcId="{E9E07824-11E9-481F-87C1-C0DD631BCFA1}" destId="{9DD4D164-D1E7-47DA-BC34-9CA1CCA4C478}" srcOrd="0" destOrd="0" presId="urn:microsoft.com/office/officeart/2008/layout/VerticalCurvedList"/>
    <dgm:cxn modelId="{246087B9-2990-4B83-B88C-4CAD2CEE7FD3}" type="presParOf" srcId="{E9E07824-11E9-481F-87C1-C0DD631BCFA1}" destId="{FD127F0D-DBC4-43D8-B86C-A6932967E8A6}" srcOrd="1" destOrd="0" presId="urn:microsoft.com/office/officeart/2008/layout/VerticalCurvedList"/>
    <dgm:cxn modelId="{25D77672-CF47-4538-89F0-2E5209B4AC43}" type="presParOf" srcId="{E9E07824-11E9-481F-87C1-C0DD631BCFA1}" destId="{03EB295E-A0AB-469E-92ED-67748126CD9E}" srcOrd="2" destOrd="0" presId="urn:microsoft.com/office/officeart/2008/layout/VerticalCurvedList"/>
    <dgm:cxn modelId="{53F244DA-5764-4811-883E-A7C2A09093F6}" type="presParOf" srcId="{E9E07824-11E9-481F-87C1-C0DD631BCFA1}" destId="{8192B096-C981-457C-82ED-A64FE40BF8BB}" srcOrd="3" destOrd="0" presId="urn:microsoft.com/office/officeart/2008/layout/VerticalCurvedList"/>
    <dgm:cxn modelId="{EF4DED23-74A7-4970-B076-006D9C58302C}" type="presParOf" srcId="{08F229AA-1126-415F-AE09-11A66EB91AD4}" destId="{64F3FCC7-6F3D-4112-8E3E-4BAFDA2DB69C}" srcOrd="1" destOrd="0" presId="urn:microsoft.com/office/officeart/2008/layout/VerticalCurvedList"/>
    <dgm:cxn modelId="{3A29C23A-9F4C-40BD-9913-E5D475D3C4D6}" type="presParOf" srcId="{08F229AA-1126-415F-AE09-11A66EB91AD4}" destId="{DD367657-4A72-4328-8963-7012A5633554}" srcOrd="2" destOrd="0" presId="urn:microsoft.com/office/officeart/2008/layout/VerticalCurvedList"/>
    <dgm:cxn modelId="{28A1AC1E-10FF-4F0F-BB72-79DC893C38EC}" type="presParOf" srcId="{DD367657-4A72-4328-8963-7012A5633554}" destId="{9847FCC2-789E-4F9E-8EF3-B42D5263B302}" srcOrd="0" destOrd="0" presId="urn:microsoft.com/office/officeart/2008/layout/VerticalCurvedList"/>
    <dgm:cxn modelId="{69BC85A0-7588-46A3-A0DE-7FBB787817FD}" type="presParOf" srcId="{08F229AA-1126-415F-AE09-11A66EB91AD4}" destId="{C40AB390-0883-4663-9052-B0CDABE8843B}" srcOrd="3" destOrd="0" presId="urn:microsoft.com/office/officeart/2008/layout/VerticalCurvedList"/>
    <dgm:cxn modelId="{1B535BC0-D0A6-46F1-94A3-EEDA83DE5360}" type="presParOf" srcId="{08F229AA-1126-415F-AE09-11A66EB91AD4}" destId="{01746D56-DDD3-4B37-AF9C-0E09D8EE7958}" srcOrd="4" destOrd="0" presId="urn:microsoft.com/office/officeart/2008/layout/VerticalCurvedList"/>
    <dgm:cxn modelId="{5FAD146F-F75B-4FCA-B85D-A453823696BC}" type="presParOf" srcId="{01746D56-DDD3-4B37-AF9C-0E09D8EE7958}" destId="{D079F0D8-5DEA-45B6-8AC3-2BCC0D857EE9}" srcOrd="0" destOrd="0" presId="urn:microsoft.com/office/officeart/2008/layout/VerticalCurvedList"/>
    <dgm:cxn modelId="{D26B87F3-E8B9-481B-9F23-0FEB99677BF7}" type="presParOf" srcId="{08F229AA-1126-415F-AE09-11A66EB91AD4}" destId="{E3630B82-2D4A-4E13-B2B2-15FB91335A76}" srcOrd="5" destOrd="0" presId="urn:microsoft.com/office/officeart/2008/layout/VerticalCurvedList"/>
    <dgm:cxn modelId="{B4744401-475C-4041-AFD8-E924BE2F65F0}" type="presParOf" srcId="{08F229AA-1126-415F-AE09-11A66EB91AD4}" destId="{3E534F18-1436-4148-8EC4-7AD74CDF42EA}" srcOrd="6" destOrd="0" presId="urn:microsoft.com/office/officeart/2008/layout/VerticalCurvedList"/>
    <dgm:cxn modelId="{D6F726A7-6582-4CFB-AAA8-B83525DA2BD0}" type="presParOf" srcId="{3E534F18-1436-4148-8EC4-7AD74CDF42EA}" destId="{344ECCD9-AE06-4128-BEDE-527AE3C44063}" srcOrd="0" destOrd="0" presId="urn:microsoft.com/office/officeart/2008/layout/VerticalCurvedList"/>
    <dgm:cxn modelId="{86C98151-EA4A-49DB-BD45-50E88170F024}" type="presParOf" srcId="{08F229AA-1126-415F-AE09-11A66EB91AD4}" destId="{F71F681A-215D-4D21-BDC7-AE237D68AC11}" srcOrd="7" destOrd="0" presId="urn:microsoft.com/office/officeart/2008/layout/VerticalCurvedList"/>
    <dgm:cxn modelId="{8CAB5BAD-0103-43EE-8FAD-C935C7D68246}" type="presParOf" srcId="{08F229AA-1126-415F-AE09-11A66EB91AD4}" destId="{0A2E0CE0-3C75-4BB7-A807-B2BD98772AF6}" srcOrd="8" destOrd="0" presId="urn:microsoft.com/office/officeart/2008/layout/VerticalCurvedList"/>
    <dgm:cxn modelId="{95633371-0D9F-4DE5-9C35-4BE639589171}" type="presParOf" srcId="{0A2E0CE0-3C75-4BB7-A807-B2BD98772AF6}" destId="{CC160038-4C72-4AA7-A589-8D95A03D2BA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106B8E-032F-44C2-95FB-C6113736021D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C43ED6-EF91-4797-9034-819DC9749CEE}">
      <dgm:prSet custT="1"/>
      <dgm:spPr/>
      <dgm:t>
        <a:bodyPr/>
        <a:lstStyle/>
        <a:p>
          <a:r>
            <a:rPr lang="ru-RU" sz="16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классические, с нулевой ставкой для внешнеэкономической деятельности и освобождением от обязательного аудита</a:t>
          </a:r>
          <a:endParaRPr lang="ru-RU" sz="1600" dirty="0">
            <a:solidFill>
              <a:srgbClr val="002060"/>
            </a:solidFill>
          </a:endParaRPr>
        </a:p>
      </dgm:t>
    </dgm:pt>
    <dgm:pt modelId="{1E259A75-4572-4A56-BFB1-C3B34C1A6151}" type="parTrans" cxnId="{93151A06-3D42-45D6-8207-1821C9CBFBCA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A26D4F91-B4C4-41A9-A287-2E51D60D7664}" type="sibTrans" cxnId="{93151A06-3D42-45D6-8207-1821C9CBFBCA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41398553-D6F0-41A8-94B0-6C2CC549CBEC}">
      <dgm:prSet custT="1"/>
      <dgm:spPr/>
      <dgm:t>
        <a:bodyPr/>
        <a:lstStyle/>
        <a:p>
          <a:r>
            <a:rPr lang="ru-RU" sz="160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 низким уровнем налогообложения - более надежные, но требующие регулярного предоставления отчетности</a:t>
          </a:r>
          <a:endParaRPr lang="ru-RU" sz="1600">
            <a:solidFill>
              <a:srgbClr val="002060"/>
            </a:solidFill>
          </a:endParaRPr>
        </a:p>
      </dgm:t>
    </dgm:pt>
    <dgm:pt modelId="{7A307F7B-8789-4DB6-8077-0BF224ECF29E}" type="parTrans" cxnId="{3A1D3766-DFE2-4F18-A8D1-BB092E8F2E16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48B333E4-BB68-4A69-A540-B5E310B9C68A}" type="sibTrans" cxnId="{3A1D3766-DFE2-4F18-A8D1-BB092E8F2E16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10971B97-2099-4CF6-B177-5BF271DF68E7}">
      <dgm:prSet custT="1"/>
      <dgm:spPr/>
      <dgm:t>
        <a:bodyPr/>
        <a:lstStyle/>
        <a:p>
          <a:r>
            <a:rPr lang="ru-RU" sz="160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с неналоговыми преференциями для внешних инвесторов</a:t>
          </a:r>
          <a:endParaRPr lang="ru-RU" sz="1600" dirty="0">
            <a:solidFill>
              <a:srgbClr val="002060"/>
            </a:solidFill>
          </a:endParaRPr>
        </a:p>
      </dgm:t>
    </dgm:pt>
    <dgm:pt modelId="{380C4992-BB31-4028-AFCD-7012DA46B93B}" type="parTrans" cxnId="{7AF4BD6B-8591-44E8-9DBA-5566A8CBBB60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F729B9D3-945D-45EA-81BB-AD2852B179C9}" type="sibTrans" cxnId="{7AF4BD6B-8591-44E8-9DBA-5566A8CBBB60}">
      <dgm:prSet/>
      <dgm:spPr/>
      <dgm:t>
        <a:bodyPr/>
        <a:lstStyle/>
        <a:p>
          <a:endParaRPr lang="ru-RU" sz="1600">
            <a:solidFill>
              <a:srgbClr val="002060"/>
            </a:solidFill>
          </a:endParaRPr>
        </a:p>
      </dgm:t>
    </dgm:pt>
    <dgm:pt modelId="{13CFA1B5-FA60-496C-8250-1048DF9B1414}" type="pres">
      <dgm:prSet presAssocID="{75106B8E-032F-44C2-95FB-C6113736021D}" presName="Name0" presStyleCnt="0">
        <dgm:presLayoutVars>
          <dgm:dir/>
          <dgm:resizeHandles val="exact"/>
        </dgm:presLayoutVars>
      </dgm:prSet>
      <dgm:spPr/>
    </dgm:pt>
    <dgm:pt modelId="{2B574647-C78A-4C00-ADCE-3F83797D4C93}" type="pres">
      <dgm:prSet presAssocID="{73C43ED6-EF91-4797-9034-819DC9749CEE}" presName="composite" presStyleCnt="0"/>
      <dgm:spPr/>
    </dgm:pt>
    <dgm:pt modelId="{30860B38-89C6-482B-8B1D-FD4F97539D9B}" type="pres">
      <dgm:prSet presAssocID="{73C43ED6-EF91-4797-9034-819DC9749CEE}" presName="rect1" presStyleLbl="trAlignAcc1" presStyleIdx="0" presStyleCnt="3">
        <dgm:presLayoutVars>
          <dgm:bulletEnabled val="1"/>
        </dgm:presLayoutVars>
      </dgm:prSet>
      <dgm:spPr/>
    </dgm:pt>
    <dgm:pt modelId="{8E9CD8FA-5787-4FC7-89F2-478C33762F7F}" type="pres">
      <dgm:prSet presAssocID="{73C43ED6-EF91-4797-9034-819DC9749CEE}" presName="rect2" presStyleLbl="fgImgPlace1" presStyleIdx="0" presStyleCnt="3"/>
      <dgm:spPr/>
    </dgm:pt>
    <dgm:pt modelId="{ED0E9361-1736-499F-AAB2-6C6EF03109A1}" type="pres">
      <dgm:prSet presAssocID="{A26D4F91-B4C4-41A9-A287-2E51D60D7664}" presName="sibTrans" presStyleCnt="0"/>
      <dgm:spPr/>
    </dgm:pt>
    <dgm:pt modelId="{CC778404-5AAF-4D1C-BF18-CCAA9A0AD90A}" type="pres">
      <dgm:prSet presAssocID="{10971B97-2099-4CF6-B177-5BF271DF68E7}" presName="composite" presStyleCnt="0"/>
      <dgm:spPr/>
    </dgm:pt>
    <dgm:pt modelId="{1F819ED5-6608-4130-8102-AA6648CBBAAB}" type="pres">
      <dgm:prSet presAssocID="{10971B97-2099-4CF6-B177-5BF271DF68E7}" presName="rect1" presStyleLbl="trAlignAcc1" presStyleIdx="1" presStyleCnt="3">
        <dgm:presLayoutVars>
          <dgm:bulletEnabled val="1"/>
        </dgm:presLayoutVars>
      </dgm:prSet>
      <dgm:spPr/>
    </dgm:pt>
    <dgm:pt modelId="{9C08A848-79F8-42FC-B075-270BD0C79D87}" type="pres">
      <dgm:prSet presAssocID="{10971B97-2099-4CF6-B177-5BF271DF68E7}" presName="rect2" presStyleLbl="fgImgPlace1" presStyleIdx="1" presStyleCnt="3"/>
      <dgm:spPr/>
    </dgm:pt>
    <dgm:pt modelId="{3C474935-DD5F-4355-9248-0C7C5C6AE230}" type="pres">
      <dgm:prSet presAssocID="{F729B9D3-945D-45EA-81BB-AD2852B179C9}" presName="sibTrans" presStyleCnt="0"/>
      <dgm:spPr/>
    </dgm:pt>
    <dgm:pt modelId="{964044C6-5409-4368-9C50-C9B50E90A2D4}" type="pres">
      <dgm:prSet presAssocID="{41398553-D6F0-41A8-94B0-6C2CC549CBEC}" presName="composite" presStyleCnt="0"/>
      <dgm:spPr/>
    </dgm:pt>
    <dgm:pt modelId="{33454BFC-E012-4B63-8207-8675D7EF8219}" type="pres">
      <dgm:prSet presAssocID="{41398553-D6F0-41A8-94B0-6C2CC549CBEC}" presName="rect1" presStyleLbl="trAlignAcc1" presStyleIdx="2" presStyleCnt="3">
        <dgm:presLayoutVars>
          <dgm:bulletEnabled val="1"/>
        </dgm:presLayoutVars>
      </dgm:prSet>
      <dgm:spPr/>
    </dgm:pt>
    <dgm:pt modelId="{18A9E222-0F3A-4935-9EB6-908266FD7E09}" type="pres">
      <dgm:prSet presAssocID="{41398553-D6F0-41A8-94B0-6C2CC549CBEC}" presName="rect2" presStyleLbl="fgImgPlace1" presStyleIdx="2" presStyleCnt="3"/>
      <dgm:spPr/>
    </dgm:pt>
  </dgm:ptLst>
  <dgm:cxnLst>
    <dgm:cxn modelId="{93151A06-3D42-45D6-8207-1821C9CBFBCA}" srcId="{75106B8E-032F-44C2-95FB-C6113736021D}" destId="{73C43ED6-EF91-4797-9034-819DC9749CEE}" srcOrd="0" destOrd="0" parTransId="{1E259A75-4572-4A56-BFB1-C3B34C1A6151}" sibTransId="{A26D4F91-B4C4-41A9-A287-2E51D60D7664}"/>
    <dgm:cxn modelId="{5357F742-3F5C-4B9D-87A2-9C52D9F6D392}" type="presOf" srcId="{75106B8E-032F-44C2-95FB-C6113736021D}" destId="{13CFA1B5-FA60-496C-8250-1048DF9B1414}" srcOrd="0" destOrd="0" presId="urn:microsoft.com/office/officeart/2008/layout/PictureStrips"/>
    <dgm:cxn modelId="{3A1D3766-DFE2-4F18-A8D1-BB092E8F2E16}" srcId="{75106B8E-032F-44C2-95FB-C6113736021D}" destId="{41398553-D6F0-41A8-94B0-6C2CC549CBEC}" srcOrd="2" destOrd="0" parTransId="{7A307F7B-8789-4DB6-8077-0BF224ECF29E}" sibTransId="{48B333E4-BB68-4A69-A540-B5E310B9C68A}"/>
    <dgm:cxn modelId="{7AF4BD6B-8591-44E8-9DBA-5566A8CBBB60}" srcId="{75106B8E-032F-44C2-95FB-C6113736021D}" destId="{10971B97-2099-4CF6-B177-5BF271DF68E7}" srcOrd="1" destOrd="0" parTransId="{380C4992-BB31-4028-AFCD-7012DA46B93B}" sibTransId="{F729B9D3-945D-45EA-81BB-AD2852B179C9}"/>
    <dgm:cxn modelId="{613C1778-22C7-42F5-ADAF-DBA736A003E6}" type="presOf" srcId="{73C43ED6-EF91-4797-9034-819DC9749CEE}" destId="{30860B38-89C6-482B-8B1D-FD4F97539D9B}" srcOrd="0" destOrd="0" presId="urn:microsoft.com/office/officeart/2008/layout/PictureStrips"/>
    <dgm:cxn modelId="{E148AE89-1340-4AFD-8583-198AD5B22EA5}" type="presOf" srcId="{41398553-D6F0-41A8-94B0-6C2CC549CBEC}" destId="{33454BFC-E012-4B63-8207-8675D7EF8219}" srcOrd="0" destOrd="0" presId="urn:microsoft.com/office/officeart/2008/layout/PictureStrips"/>
    <dgm:cxn modelId="{007331FB-077E-4C14-8087-9D8BD6EC0E3C}" type="presOf" srcId="{10971B97-2099-4CF6-B177-5BF271DF68E7}" destId="{1F819ED5-6608-4130-8102-AA6648CBBAAB}" srcOrd="0" destOrd="0" presId="urn:microsoft.com/office/officeart/2008/layout/PictureStrips"/>
    <dgm:cxn modelId="{A51CECCE-C367-4B82-8C64-DD4956628187}" type="presParOf" srcId="{13CFA1B5-FA60-496C-8250-1048DF9B1414}" destId="{2B574647-C78A-4C00-ADCE-3F83797D4C93}" srcOrd="0" destOrd="0" presId="urn:microsoft.com/office/officeart/2008/layout/PictureStrips"/>
    <dgm:cxn modelId="{3231F5EF-3BC1-40E3-A24A-FCDFA37AD6C8}" type="presParOf" srcId="{2B574647-C78A-4C00-ADCE-3F83797D4C93}" destId="{30860B38-89C6-482B-8B1D-FD4F97539D9B}" srcOrd="0" destOrd="0" presId="urn:microsoft.com/office/officeart/2008/layout/PictureStrips"/>
    <dgm:cxn modelId="{6B25C4C8-5F14-4F9A-9E90-4A413823214E}" type="presParOf" srcId="{2B574647-C78A-4C00-ADCE-3F83797D4C93}" destId="{8E9CD8FA-5787-4FC7-89F2-478C33762F7F}" srcOrd="1" destOrd="0" presId="urn:microsoft.com/office/officeart/2008/layout/PictureStrips"/>
    <dgm:cxn modelId="{DCC73904-BEF0-47CA-8245-B0120402E79C}" type="presParOf" srcId="{13CFA1B5-FA60-496C-8250-1048DF9B1414}" destId="{ED0E9361-1736-499F-AAB2-6C6EF03109A1}" srcOrd="1" destOrd="0" presId="urn:microsoft.com/office/officeart/2008/layout/PictureStrips"/>
    <dgm:cxn modelId="{131C7362-4A15-4A5F-87DF-DBBC0B195974}" type="presParOf" srcId="{13CFA1B5-FA60-496C-8250-1048DF9B1414}" destId="{CC778404-5AAF-4D1C-BF18-CCAA9A0AD90A}" srcOrd="2" destOrd="0" presId="urn:microsoft.com/office/officeart/2008/layout/PictureStrips"/>
    <dgm:cxn modelId="{87A628F5-D039-404D-96CF-5427FBBE16EF}" type="presParOf" srcId="{CC778404-5AAF-4D1C-BF18-CCAA9A0AD90A}" destId="{1F819ED5-6608-4130-8102-AA6648CBBAAB}" srcOrd="0" destOrd="0" presId="urn:microsoft.com/office/officeart/2008/layout/PictureStrips"/>
    <dgm:cxn modelId="{8DDED56C-545E-4E32-B312-06D59334C236}" type="presParOf" srcId="{CC778404-5AAF-4D1C-BF18-CCAA9A0AD90A}" destId="{9C08A848-79F8-42FC-B075-270BD0C79D87}" srcOrd="1" destOrd="0" presId="urn:microsoft.com/office/officeart/2008/layout/PictureStrips"/>
    <dgm:cxn modelId="{71A68E92-0B76-4A37-9919-E9F6D775B344}" type="presParOf" srcId="{13CFA1B5-FA60-496C-8250-1048DF9B1414}" destId="{3C474935-DD5F-4355-9248-0C7C5C6AE230}" srcOrd="3" destOrd="0" presId="urn:microsoft.com/office/officeart/2008/layout/PictureStrips"/>
    <dgm:cxn modelId="{248AE93E-10C3-4D7A-97E9-821CD200605E}" type="presParOf" srcId="{13CFA1B5-FA60-496C-8250-1048DF9B1414}" destId="{964044C6-5409-4368-9C50-C9B50E90A2D4}" srcOrd="4" destOrd="0" presId="urn:microsoft.com/office/officeart/2008/layout/PictureStrips"/>
    <dgm:cxn modelId="{8B5AAF6C-D8ED-4D8E-A610-DA2FFF4F443D}" type="presParOf" srcId="{964044C6-5409-4368-9C50-C9B50E90A2D4}" destId="{33454BFC-E012-4B63-8207-8675D7EF8219}" srcOrd="0" destOrd="0" presId="urn:microsoft.com/office/officeart/2008/layout/PictureStrips"/>
    <dgm:cxn modelId="{54ED8AC7-8BFD-4E7D-A98A-CEE43E5ECD68}" type="presParOf" srcId="{964044C6-5409-4368-9C50-C9B50E90A2D4}" destId="{18A9E222-0F3A-4935-9EB6-908266FD7E0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0EFA1-B900-4821-9E53-9C147EF32C3A}">
      <dsp:nvSpPr>
        <dsp:cNvPr id="0" name=""/>
        <dsp:cNvSpPr/>
      </dsp:nvSpPr>
      <dsp:spPr>
        <a:xfrm>
          <a:off x="1399366" y="223137"/>
          <a:ext cx="4136445" cy="12926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54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нужны меньшие расходы на проводку операции</a:t>
          </a:r>
          <a:endParaRPr lang="ru-RU" sz="1400" kern="1200">
            <a:solidFill>
              <a:srgbClr val="002060"/>
            </a:solidFill>
          </a:endParaRPr>
        </a:p>
      </dsp:txBody>
      <dsp:txXfrm>
        <a:off x="1399366" y="223137"/>
        <a:ext cx="4136445" cy="1292639"/>
      </dsp:txXfrm>
    </dsp:sp>
    <dsp:sp modelId="{A4EE55E3-210C-40DF-BFFD-A4634A5D513A}">
      <dsp:nvSpPr>
        <dsp:cNvPr id="0" name=""/>
        <dsp:cNvSpPr/>
      </dsp:nvSpPr>
      <dsp:spPr>
        <a:xfrm>
          <a:off x="1227014" y="36423"/>
          <a:ext cx="904847" cy="135727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D178FA-9B17-4095-9A4F-A3AFD44F010A}">
      <dsp:nvSpPr>
        <dsp:cNvPr id="0" name=""/>
        <dsp:cNvSpPr/>
      </dsp:nvSpPr>
      <dsp:spPr>
        <a:xfrm>
          <a:off x="5892173" y="223137"/>
          <a:ext cx="4136445" cy="12926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54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доступ на мировые рынки долгосрочного кредитования для большинства заемщиков значительно упрощен; </a:t>
          </a:r>
          <a:endParaRPr lang="ru-RU" sz="1400" kern="1200" dirty="0">
            <a:solidFill>
              <a:srgbClr val="002060"/>
            </a:solidFill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5892173" y="223137"/>
        <a:ext cx="4136445" cy="1292639"/>
      </dsp:txXfrm>
    </dsp:sp>
    <dsp:sp modelId="{47E4DCDF-458D-4775-BB18-A5A081F4419E}">
      <dsp:nvSpPr>
        <dsp:cNvPr id="0" name=""/>
        <dsp:cNvSpPr/>
      </dsp:nvSpPr>
      <dsp:spPr>
        <a:xfrm>
          <a:off x="5719821" y="36423"/>
          <a:ext cx="904847" cy="135727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AF44F-FA41-49F8-9C30-7B77B86C652D}">
      <dsp:nvSpPr>
        <dsp:cNvPr id="0" name=""/>
        <dsp:cNvSpPr/>
      </dsp:nvSpPr>
      <dsp:spPr>
        <a:xfrm>
          <a:off x="1399366" y="1850426"/>
          <a:ext cx="4136445" cy="12926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54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уровень участия, особенно институционных инвесторов, на рынках долговых ценных бумаг больший, чем на рынках акций, так как последние более рискованны (с институционной точки зрения) сравнительно с рынками долговых инструментов</a:t>
          </a:r>
          <a:endParaRPr lang="ru-RU" sz="1400" kern="1200">
            <a:solidFill>
              <a:srgbClr val="002060"/>
            </a:solidFill>
          </a:endParaRPr>
        </a:p>
      </dsp:txBody>
      <dsp:txXfrm>
        <a:off x="1399366" y="1850426"/>
        <a:ext cx="4136445" cy="1292639"/>
      </dsp:txXfrm>
    </dsp:sp>
    <dsp:sp modelId="{376A2090-91AC-4011-9422-F4029D1EAAC9}">
      <dsp:nvSpPr>
        <dsp:cNvPr id="0" name=""/>
        <dsp:cNvSpPr/>
      </dsp:nvSpPr>
      <dsp:spPr>
        <a:xfrm>
          <a:off x="1227014" y="1663712"/>
          <a:ext cx="904847" cy="135727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BBD25-2EC9-4553-8A30-77199A5C0F32}">
      <dsp:nvSpPr>
        <dsp:cNvPr id="0" name=""/>
        <dsp:cNvSpPr/>
      </dsp:nvSpPr>
      <dsp:spPr>
        <a:xfrm>
          <a:off x="5892173" y="1850426"/>
          <a:ext cx="4136445" cy="12926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54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относятся менее жесткие требования к раскрытию информации</a:t>
          </a:r>
          <a:endParaRPr lang="ru-RU" sz="1400" kern="1200">
            <a:solidFill>
              <a:srgbClr val="002060"/>
            </a:solidFill>
          </a:endParaRPr>
        </a:p>
      </dsp:txBody>
      <dsp:txXfrm>
        <a:off x="5892173" y="1850426"/>
        <a:ext cx="4136445" cy="1292639"/>
      </dsp:txXfrm>
    </dsp:sp>
    <dsp:sp modelId="{934CD280-859F-4036-A0B2-B8BF891FEE03}">
      <dsp:nvSpPr>
        <dsp:cNvPr id="0" name=""/>
        <dsp:cNvSpPr/>
      </dsp:nvSpPr>
      <dsp:spPr>
        <a:xfrm>
          <a:off x="5719821" y="1663712"/>
          <a:ext cx="904847" cy="135727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F74121-6FB9-441C-B253-4DDE9AB0B911}">
      <dsp:nvSpPr>
        <dsp:cNvPr id="0" name=""/>
        <dsp:cNvSpPr/>
      </dsp:nvSpPr>
      <dsp:spPr>
        <a:xfrm>
          <a:off x="3645769" y="3477715"/>
          <a:ext cx="4136445" cy="12926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548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международные рынки долговых ценных бумаг превышают своими объемами международные рынки акционерного капитала и т.п.</a:t>
          </a:r>
          <a:endParaRPr lang="ru-RU" sz="1400" kern="1200">
            <a:solidFill>
              <a:srgbClr val="002060"/>
            </a:solidFill>
          </a:endParaRPr>
        </a:p>
      </dsp:txBody>
      <dsp:txXfrm>
        <a:off x="3645769" y="3477715"/>
        <a:ext cx="4136445" cy="1292639"/>
      </dsp:txXfrm>
    </dsp:sp>
    <dsp:sp modelId="{4EDA286D-CC40-4B6D-9E7A-EE0D7C834B08}">
      <dsp:nvSpPr>
        <dsp:cNvPr id="0" name=""/>
        <dsp:cNvSpPr/>
      </dsp:nvSpPr>
      <dsp:spPr>
        <a:xfrm>
          <a:off x="3473417" y="3291001"/>
          <a:ext cx="904847" cy="135727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40D69-149C-44E4-86BD-8658EAD0088F}">
      <dsp:nvSpPr>
        <dsp:cNvPr id="0" name=""/>
        <dsp:cNvSpPr/>
      </dsp:nvSpPr>
      <dsp:spPr>
        <a:xfrm>
          <a:off x="276584" y="92639"/>
          <a:ext cx="1525858" cy="47683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97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валютный</a:t>
          </a:r>
        </a:p>
      </dsp:txBody>
      <dsp:txXfrm>
        <a:off x="276584" y="92639"/>
        <a:ext cx="1525858" cy="476830"/>
      </dsp:txXfrm>
    </dsp:sp>
    <dsp:sp modelId="{3E54FE41-945B-4449-9D7C-72A7AB0667A9}">
      <dsp:nvSpPr>
        <dsp:cNvPr id="0" name=""/>
        <dsp:cNvSpPr/>
      </dsp:nvSpPr>
      <dsp:spPr>
        <a:xfrm>
          <a:off x="213007" y="23764"/>
          <a:ext cx="333781" cy="50067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945E7-BD8C-43A3-AD0E-3D65498BEE0F}">
      <dsp:nvSpPr>
        <dsp:cNvPr id="0" name=""/>
        <dsp:cNvSpPr/>
      </dsp:nvSpPr>
      <dsp:spPr>
        <a:xfrm>
          <a:off x="1943447" y="92639"/>
          <a:ext cx="1525858" cy="47683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97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кредитный</a:t>
          </a:r>
        </a:p>
      </dsp:txBody>
      <dsp:txXfrm>
        <a:off x="1943447" y="92639"/>
        <a:ext cx="1525858" cy="476830"/>
      </dsp:txXfrm>
    </dsp:sp>
    <dsp:sp modelId="{622AE533-32C0-4283-B440-B0065DB6A3D1}">
      <dsp:nvSpPr>
        <dsp:cNvPr id="0" name=""/>
        <dsp:cNvSpPr/>
      </dsp:nvSpPr>
      <dsp:spPr>
        <a:xfrm>
          <a:off x="1879870" y="23764"/>
          <a:ext cx="333781" cy="50067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4BE8D3-04EE-4AE5-ABC6-3443CCE642FC}">
      <dsp:nvSpPr>
        <dsp:cNvPr id="0" name=""/>
        <dsp:cNvSpPr/>
      </dsp:nvSpPr>
      <dsp:spPr>
        <a:xfrm>
          <a:off x="276584" y="692916"/>
          <a:ext cx="1525858" cy="47683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97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фондовый</a:t>
          </a:r>
        </a:p>
      </dsp:txBody>
      <dsp:txXfrm>
        <a:off x="276584" y="692916"/>
        <a:ext cx="1525858" cy="476830"/>
      </dsp:txXfrm>
    </dsp:sp>
    <dsp:sp modelId="{BE7A04CA-37D4-4169-A45A-0FAD02DFF401}">
      <dsp:nvSpPr>
        <dsp:cNvPr id="0" name=""/>
        <dsp:cNvSpPr/>
      </dsp:nvSpPr>
      <dsp:spPr>
        <a:xfrm>
          <a:off x="213007" y="624041"/>
          <a:ext cx="333781" cy="50067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081ACE-1075-47E3-BEAB-CDE492566FE1}">
      <dsp:nvSpPr>
        <dsp:cNvPr id="0" name=""/>
        <dsp:cNvSpPr/>
      </dsp:nvSpPr>
      <dsp:spPr>
        <a:xfrm>
          <a:off x="1943447" y="692916"/>
          <a:ext cx="1525858" cy="47683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97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страховой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1943447" y="692916"/>
        <a:ext cx="1525858" cy="476830"/>
      </dsp:txXfrm>
    </dsp:sp>
    <dsp:sp modelId="{2A948E91-C182-4779-9530-83304D3CF375}">
      <dsp:nvSpPr>
        <dsp:cNvPr id="0" name=""/>
        <dsp:cNvSpPr/>
      </dsp:nvSpPr>
      <dsp:spPr>
        <a:xfrm>
          <a:off x="1879870" y="624041"/>
          <a:ext cx="333781" cy="50067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E22B0-7A8E-4457-864D-A65238C26828}">
      <dsp:nvSpPr>
        <dsp:cNvPr id="0" name=""/>
        <dsp:cNvSpPr/>
      </dsp:nvSpPr>
      <dsp:spPr>
        <a:xfrm>
          <a:off x="1110015" y="1293193"/>
          <a:ext cx="1525858" cy="47683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973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драгоценных</a:t>
          </a:r>
          <a:r>
            <a:rPr lang="ru-RU" sz="1300" kern="1200" dirty="0">
              <a:latin typeface="Times New Roman" panose="02020603050405020304" pitchFamily="18" charset="0"/>
              <a:ea typeface="Times New Roman" panose="02020603050405020304" pitchFamily="18" charset="0"/>
            </a:rPr>
            <a:t> </a:t>
          </a:r>
          <a:r>
            <a:rPr lang="ru-RU" sz="1300" kern="1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rPr>
            <a:t>металлов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1110015" y="1293193"/>
        <a:ext cx="1525858" cy="476830"/>
      </dsp:txXfrm>
    </dsp:sp>
    <dsp:sp modelId="{1D2BFF62-F10E-4112-B384-34BF4CF06CA1}">
      <dsp:nvSpPr>
        <dsp:cNvPr id="0" name=""/>
        <dsp:cNvSpPr/>
      </dsp:nvSpPr>
      <dsp:spPr>
        <a:xfrm>
          <a:off x="1046438" y="1224318"/>
          <a:ext cx="333781" cy="50067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27F0D-DBC4-43D8-B86C-A6932967E8A6}">
      <dsp:nvSpPr>
        <dsp:cNvPr id="0" name=""/>
        <dsp:cNvSpPr/>
      </dsp:nvSpPr>
      <dsp:spPr>
        <a:xfrm>
          <a:off x="-5281632" y="-808895"/>
          <a:ext cx="6289274" cy="6289274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3FCC7-6F3D-4112-8E3E-4BAFDA2DB69C}">
      <dsp:nvSpPr>
        <dsp:cNvPr id="0" name=""/>
        <dsp:cNvSpPr/>
      </dsp:nvSpPr>
      <dsp:spPr>
        <a:xfrm>
          <a:off x="527563" y="359143"/>
          <a:ext cx="6081505" cy="7186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437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Бизнесмену достаточно оплатить пошлину за регистрацию. Быстрое и крайне простое оформление правовых документов на бизнес</a:t>
          </a:r>
          <a:endParaRPr lang="ru-RU" sz="1500" kern="1200" dirty="0">
            <a:solidFill>
              <a:srgbClr val="002060"/>
            </a:solidFill>
          </a:endParaRPr>
        </a:p>
      </dsp:txBody>
      <dsp:txXfrm>
        <a:off x="527563" y="359143"/>
        <a:ext cx="6081505" cy="718661"/>
      </dsp:txXfrm>
    </dsp:sp>
    <dsp:sp modelId="{9847FCC2-789E-4F9E-8EF3-B42D5263B302}">
      <dsp:nvSpPr>
        <dsp:cNvPr id="0" name=""/>
        <dsp:cNvSpPr/>
      </dsp:nvSpPr>
      <dsp:spPr>
        <a:xfrm>
          <a:off x="78399" y="269311"/>
          <a:ext cx="898326" cy="8983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0AB390-0883-4663-9052-B0CDABE8843B}">
      <dsp:nvSpPr>
        <dsp:cNvPr id="0" name=""/>
        <dsp:cNvSpPr/>
      </dsp:nvSpPr>
      <dsp:spPr>
        <a:xfrm>
          <a:off x="939587" y="1437322"/>
          <a:ext cx="5669480" cy="7186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437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Лучшая для бизнеса система налогообложения, то есть фактически ее отсутствие</a:t>
          </a:r>
          <a:endParaRPr lang="ru-RU" sz="1500" kern="1200" dirty="0">
            <a:solidFill>
              <a:srgbClr val="002060"/>
            </a:solidFill>
          </a:endParaRPr>
        </a:p>
      </dsp:txBody>
      <dsp:txXfrm>
        <a:off x="939587" y="1437322"/>
        <a:ext cx="5669480" cy="718661"/>
      </dsp:txXfrm>
    </dsp:sp>
    <dsp:sp modelId="{D079F0D8-5DEA-45B6-8AC3-2BCC0D857EE9}">
      <dsp:nvSpPr>
        <dsp:cNvPr id="0" name=""/>
        <dsp:cNvSpPr/>
      </dsp:nvSpPr>
      <dsp:spPr>
        <a:xfrm>
          <a:off x="490424" y="1347489"/>
          <a:ext cx="898326" cy="8983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630B82-2D4A-4E13-B2B2-15FB91335A76}">
      <dsp:nvSpPr>
        <dsp:cNvPr id="0" name=""/>
        <dsp:cNvSpPr/>
      </dsp:nvSpPr>
      <dsp:spPr>
        <a:xfrm>
          <a:off x="939587" y="2515500"/>
          <a:ext cx="5669480" cy="7186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437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1500" kern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Упрощенная отчетность или отсутствие требований ее обязательного ведения. </a:t>
          </a:r>
          <a:endParaRPr lang="ru-RU" sz="1500" kern="1200" dirty="0">
            <a:solidFill>
              <a:srgbClr val="002060"/>
            </a:solidFill>
          </a:endParaRPr>
        </a:p>
      </dsp:txBody>
      <dsp:txXfrm>
        <a:off x="939587" y="2515500"/>
        <a:ext cx="5669480" cy="718661"/>
      </dsp:txXfrm>
    </dsp:sp>
    <dsp:sp modelId="{344ECCD9-AE06-4128-BEDE-527AE3C44063}">
      <dsp:nvSpPr>
        <dsp:cNvPr id="0" name=""/>
        <dsp:cNvSpPr/>
      </dsp:nvSpPr>
      <dsp:spPr>
        <a:xfrm>
          <a:off x="490424" y="2425668"/>
          <a:ext cx="898326" cy="8983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1F681A-215D-4D21-BDC7-AE237D68AC11}">
      <dsp:nvSpPr>
        <dsp:cNvPr id="0" name=""/>
        <dsp:cNvSpPr/>
      </dsp:nvSpPr>
      <dsp:spPr>
        <a:xfrm>
          <a:off x="527563" y="3593679"/>
          <a:ext cx="6081505" cy="7186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0437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1500" kern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Гарантия сохранения тайны об учредителях, их партнерах и трансакциях, которые проводят их банки. </a:t>
          </a:r>
          <a:endParaRPr lang="ru-RU" sz="1500" kern="1200" dirty="0">
            <a:solidFill>
              <a:srgbClr val="002060"/>
            </a:solidFill>
          </a:endParaRPr>
        </a:p>
      </dsp:txBody>
      <dsp:txXfrm>
        <a:off x="527563" y="3593679"/>
        <a:ext cx="6081505" cy="718661"/>
      </dsp:txXfrm>
    </dsp:sp>
    <dsp:sp modelId="{CC160038-4C72-4AA7-A589-8D95A03D2BAB}">
      <dsp:nvSpPr>
        <dsp:cNvPr id="0" name=""/>
        <dsp:cNvSpPr/>
      </dsp:nvSpPr>
      <dsp:spPr>
        <a:xfrm>
          <a:off x="78399" y="3503846"/>
          <a:ext cx="898326" cy="8983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60B38-89C6-482B-8B1D-FD4F97539D9B}">
      <dsp:nvSpPr>
        <dsp:cNvPr id="0" name=""/>
        <dsp:cNvSpPr/>
      </dsp:nvSpPr>
      <dsp:spPr>
        <a:xfrm>
          <a:off x="2196392" y="262309"/>
          <a:ext cx="3834666" cy="119833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1671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классические, с нулевой ставкой для внешнеэкономической деятельности и освобождением от обязательного аудита</a:t>
          </a:r>
          <a:endParaRPr lang="ru-RU" sz="1600" kern="1200" dirty="0">
            <a:solidFill>
              <a:srgbClr val="002060"/>
            </a:solidFill>
          </a:endParaRPr>
        </a:p>
      </dsp:txBody>
      <dsp:txXfrm>
        <a:off x="2196392" y="262309"/>
        <a:ext cx="3834666" cy="1198333"/>
      </dsp:txXfrm>
    </dsp:sp>
    <dsp:sp modelId="{8E9CD8FA-5787-4FC7-89F2-478C33762F7F}">
      <dsp:nvSpPr>
        <dsp:cNvPr id="0" name=""/>
        <dsp:cNvSpPr/>
      </dsp:nvSpPr>
      <dsp:spPr>
        <a:xfrm>
          <a:off x="2036614" y="89217"/>
          <a:ext cx="838833" cy="125824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819ED5-6608-4130-8102-AA6648CBBAAB}">
      <dsp:nvSpPr>
        <dsp:cNvPr id="0" name=""/>
        <dsp:cNvSpPr/>
      </dsp:nvSpPr>
      <dsp:spPr>
        <a:xfrm>
          <a:off x="2196392" y="1770878"/>
          <a:ext cx="3834666" cy="119833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1671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rPr>
            <a:t>с неналоговыми преференциями для внешних инвесторов</a:t>
          </a:r>
          <a:endParaRPr lang="ru-RU" sz="1600" kern="1200" dirty="0">
            <a:solidFill>
              <a:srgbClr val="002060"/>
            </a:solidFill>
          </a:endParaRPr>
        </a:p>
      </dsp:txBody>
      <dsp:txXfrm>
        <a:off x="2196392" y="1770878"/>
        <a:ext cx="3834666" cy="1198333"/>
      </dsp:txXfrm>
    </dsp:sp>
    <dsp:sp modelId="{9C08A848-79F8-42FC-B075-270BD0C79D87}">
      <dsp:nvSpPr>
        <dsp:cNvPr id="0" name=""/>
        <dsp:cNvSpPr/>
      </dsp:nvSpPr>
      <dsp:spPr>
        <a:xfrm>
          <a:off x="2036614" y="1597785"/>
          <a:ext cx="838833" cy="125824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454BFC-E012-4B63-8207-8675D7EF8219}">
      <dsp:nvSpPr>
        <dsp:cNvPr id="0" name=""/>
        <dsp:cNvSpPr/>
      </dsp:nvSpPr>
      <dsp:spPr>
        <a:xfrm>
          <a:off x="2196392" y="3279446"/>
          <a:ext cx="3834666" cy="119833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1671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 низким уровнем налогообложения - более надежные, но требующие регулярного предоставления отчетности</a:t>
          </a:r>
          <a:endParaRPr lang="ru-RU" sz="1600" kern="1200">
            <a:solidFill>
              <a:srgbClr val="002060"/>
            </a:solidFill>
          </a:endParaRPr>
        </a:p>
      </dsp:txBody>
      <dsp:txXfrm>
        <a:off x="2196392" y="3279446"/>
        <a:ext cx="3834666" cy="1198333"/>
      </dsp:txXfrm>
    </dsp:sp>
    <dsp:sp modelId="{18A9E222-0F3A-4935-9EB6-908266FD7E09}">
      <dsp:nvSpPr>
        <dsp:cNvPr id="0" name=""/>
        <dsp:cNvSpPr/>
      </dsp:nvSpPr>
      <dsp:spPr>
        <a:xfrm>
          <a:off x="2036614" y="3106353"/>
          <a:ext cx="838833" cy="125824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32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66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92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15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0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53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453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8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83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11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97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38A30C5-3926-412A-8365-0EDEEB602078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2E6042CD-2A80-434F-AC4A-3F8F21394C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34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МВФ: ведутся переговоры по предоставлению 5 млрд долларов Ирану - IRNA  Pусский">
            <a:extLst>
              <a:ext uri="{FF2B5EF4-FFF2-40B4-BE49-F238E27FC236}">
                <a16:creationId xmlns:a16="http://schemas.microsoft.com/office/drawing/2014/main" id="{335417A4-EA09-4A23-B8F3-773A735B7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496" y="3912042"/>
            <a:ext cx="4919207" cy="276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Беларусь возьмёт кредит у МБРР в размере 90 млн евро » Политринг - Новости  Беларуси">
            <a:extLst>
              <a:ext uri="{FF2B5EF4-FFF2-40B4-BE49-F238E27FC236}">
                <a16:creationId xmlns:a16="http://schemas.microsoft.com/office/drawing/2014/main" id="{A06475D4-2A0E-4BB4-9AF4-8E81B46CF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496" y="236219"/>
            <a:ext cx="4919207" cy="327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9E2FF03-E96D-4695-B543-C239473D67B1}"/>
              </a:ext>
            </a:extLst>
          </p:cNvPr>
          <p:cNvSpPr/>
          <p:nvPr/>
        </p:nvSpPr>
        <p:spPr>
          <a:xfrm>
            <a:off x="143123" y="2674585"/>
            <a:ext cx="6353092" cy="183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и функции мирового финансового рынка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Институциональная структура международного финансового рынка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Оффшорные финансовые центры их виды и основные типы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918E33A-B11E-405D-9620-3186BF7486CD}"/>
              </a:ext>
            </a:extLst>
          </p:cNvPr>
          <p:cNvSpPr/>
          <p:nvPr/>
        </p:nvSpPr>
        <p:spPr>
          <a:xfrm>
            <a:off x="63610" y="1192559"/>
            <a:ext cx="6575729" cy="966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№ 3 «Международные финансово-кредитные институты»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601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577EB798-5693-423C-B248-9952F4F67349}"/>
              </a:ext>
            </a:extLst>
          </p:cNvPr>
          <p:cNvSpPr/>
          <p:nvPr/>
        </p:nvSpPr>
        <p:spPr>
          <a:xfrm>
            <a:off x="172995" y="107093"/>
            <a:ext cx="11780108" cy="137571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14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ряда крупных Транснациональных банков (ТНБ) спекулятивные операции являются основным источником доходов. Искусственное нагнетание в международный хозяйственный оборот все новых спекулятивных ресурсов через операции международного финансового рынка создает эффект «экономики мыльного пузыря», что продемонстрировали международные финансовые кризисы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1994, 1997 - 1998, 2002, 2008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гг.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противолежащие углы 2">
            <a:extLst>
              <a:ext uri="{FF2B5EF4-FFF2-40B4-BE49-F238E27FC236}">
                <a16:creationId xmlns:a16="http://schemas.microsoft.com/office/drawing/2014/main" id="{2C85AFBC-0000-4756-884E-565CA1C51921}"/>
              </a:ext>
            </a:extLst>
          </p:cNvPr>
          <p:cNvSpPr/>
          <p:nvPr/>
        </p:nvSpPr>
        <p:spPr>
          <a:xfrm>
            <a:off x="172995" y="1581665"/>
            <a:ext cx="11780108" cy="254549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международного финансового рынка может быть представлена не только с позиций торгуемых инструментов, но и с точки зрения возможности регулирования и контроля за процессами их купли-продажи. Такая классификация позволяет выделить в международном финансовом рынке два сектора:</a:t>
            </a: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биржевые (регулируемые);</a:t>
            </a: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внебиржевые (нерегулируемые). </a:t>
            </a:r>
          </a:p>
          <a:p>
            <a:pPr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на современных международных валютном, фондовом рынках и рынке деривативов существуют как биржевые (до 15% от всего объема сделок), так и внебиржевые (до 90% всего объема сделок) секторы.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22418A56-291B-47DD-8F30-D345F670C161}"/>
              </a:ext>
            </a:extLst>
          </p:cNvPr>
          <p:cNvSpPr/>
          <p:nvPr/>
        </p:nvSpPr>
        <p:spPr>
          <a:xfrm>
            <a:off x="172995" y="4267203"/>
            <a:ext cx="11780108" cy="248370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структурировании международного финансового рынка большое значение имеет также место совершения сделок. В зависимости от этого критерия в международном финансовом рынке выделяют два сегмента, где совершаются финансовые сделки. :</a:t>
            </a: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международные финансовые центры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(Лондон, Нью-Йорк, Токио, Франкфурт, Цюрих, Сингапур, Гонконг);</a:t>
            </a:r>
          </a:p>
          <a:p>
            <a:pPr marL="285750"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офшорные зоны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(острова Мэн, Кипр, Каймановы острова и другие страны и территории, характеризующиеся низкими ставками налогообложения и либеральным финансовым контролем).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06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усеченные противолежащие углы 1">
            <a:extLst>
              <a:ext uri="{FF2B5EF4-FFF2-40B4-BE49-F238E27FC236}">
                <a16:creationId xmlns:a16="http://schemas.microsoft.com/office/drawing/2014/main" id="{7DA24942-7B9B-4A65-A869-9845E569AB56}"/>
              </a:ext>
            </a:extLst>
          </p:cNvPr>
          <p:cNvSpPr/>
          <p:nvPr/>
        </p:nvSpPr>
        <p:spPr>
          <a:xfrm>
            <a:off x="263611" y="156519"/>
            <a:ext cx="11623589" cy="1293340"/>
          </a:xfrm>
          <a:prstGeom prst="snip2Diag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 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институциональной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точки зрения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международный финансовый рынок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представляет собой совокупность банков, компаний и физических лиц, осуществляющих различные операции с финансовыми инструментами.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Финансовый рынок - что это, структура, участники финансовых рынков - Ваш  дополнительный заработок">
            <a:extLst>
              <a:ext uri="{FF2B5EF4-FFF2-40B4-BE49-F238E27FC236}">
                <a16:creationId xmlns:a16="http://schemas.microsoft.com/office/drawing/2014/main" id="{936AEECC-3413-4F96-991D-1F5A62A29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402" y="2625984"/>
            <a:ext cx="5331798" cy="264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84D7C1-8D2C-4876-B746-7E03F6CBC264}"/>
              </a:ext>
            </a:extLst>
          </p:cNvPr>
          <p:cNvSpPr/>
          <p:nvPr/>
        </p:nvSpPr>
        <p:spPr>
          <a:xfrm>
            <a:off x="304800" y="1449859"/>
            <a:ext cx="8929816" cy="791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национальных валютных, кредитных, фондовых рынков в операциях международного рынка определяется следующими факторами: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F27326F-D45E-4C23-9161-A137731635F1}"/>
              </a:ext>
            </a:extLst>
          </p:cNvPr>
          <p:cNvSpPr/>
          <p:nvPr/>
        </p:nvSpPr>
        <p:spPr>
          <a:xfrm>
            <a:off x="255372" y="2305890"/>
            <a:ext cx="6096000" cy="32894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местом страны в мировой системе хозяйства и ее валютно-экономическим положением;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существованием развитой кредитной системы и хорошо организованной фондовой биржи;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воздержанием налогообложения;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льготами валютного законодательства, которое разрешает доступ иностранным заемщикам на национальный рынок и иностранных бумаг к биржевой котировке;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удобным географическим положением;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относительной стабильностью политического режима и др.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усеченные противолежащие углы 4">
            <a:extLst>
              <a:ext uri="{FF2B5EF4-FFF2-40B4-BE49-F238E27FC236}">
                <a16:creationId xmlns:a16="http://schemas.microsoft.com/office/drawing/2014/main" id="{416DE7EE-4A61-4529-8F9D-9983719EDCBA}"/>
              </a:ext>
            </a:extLst>
          </p:cNvPr>
          <p:cNvSpPr/>
          <p:nvPr/>
        </p:nvSpPr>
        <p:spPr>
          <a:xfrm>
            <a:off x="263611" y="5708822"/>
            <a:ext cx="11689492" cy="992659"/>
          </a:xfrm>
          <a:prstGeom prst="snip2Diag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Мировые финансовые центры являются основными участниками международного финансового рынка, здесь проводятся операции по торговле финансовыми активами между резидентами разных стран имеет особенно большие масштабы.</a:t>
            </a:r>
            <a:endParaRPr lang="ru-RU" sz="160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6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4AF715E2-DD47-49A3-BC14-AFF70A8008C0}"/>
              </a:ext>
            </a:extLst>
          </p:cNvPr>
          <p:cNvSpPr/>
          <p:nvPr/>
        </p:nvSpPr>
        <p:spPr>
          <a:xfrm>
            <a:off x="104625" y="78732"/>
            <a:ext cx="8306099" cy="279115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активно перелив финансовых ресурсов осуществляется в мировых финансовых центрах (финансовых центрах мира). К ним относятся: Нью-Йорк и Чикаго - в Америке, Лондон, Франкфурт, Париж, Цюрих, Женева, Люксембург - в Европе, Токио, Сингапур, Гонконг, Бахрейн в Азии.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будущем мировыми финансовыми центрами могут стать и сегодняшние региональные центры - Кейптаун, Сан-Паулу, Шанхай и др.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мировые финансовые центры превратились некоторые оффшорные центры, прежде всего в бассейне Карибского моря - Панама, Бермудские, Багамские, Каймановы, Антильские и другие острова.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Лондон - крупнейший финансовый центр мира">
            <a:extLst>
              <a:ext uri="{FF2B5EF4-FFF2-40B4-BE49-F238E27FC236}">
                <a16:creationId xmlns:a16="http://schemas.microsoft.com/office/drawing/2014/main" id="{8B0FD84C-DA44-4643-BBE7-A75694357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3823" y="227682"/>
            <a:ext cx="3695700" cy="24444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Шанхай занимает пятое место в рейтинге мировых финансовых центров">
            <a:extLst>
              <a:ext uri="{FF2B5EF4-FFF2-40B4-BE49-F238E27FC236}">
                <a16:creationId xmlns:a16="http://schemas.microsoft.com/office/drawing/2014/main" id="{DDAF6AC9-3C33-487C-A61B-592D1CA41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430" y="4790693"/>
            <a:ext cx="2993845" cy="176435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Сингапур обогнал гонконг и стал финансовым центром №3 в мире! — Уникальный  Сингапур">
            <a:extLst>
              <a:ext uri="{FF2B5EF4-FFF2-40B4-BE49-F238E27FC236}">
                <a16:creationId xmlns:a16="http://schemas.microsoft.com/office/drawing/2014/main" id="{62E16997-F094-407B-AB2B-6682F5C11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44" y="3018839"/>
            <a:ext cx="3087781" cy="1702186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2DCF22-0396-4A60-AC4E-6A745B026196}"/>
              </a:ext>
            </a:extLst>
          </p:cNvPr>
          <p:cNvSpPr txBox="1"/>
          <p:nvPr/>
        </p:nvSpPr>
        <p:spPr>
          <a:xfrm>
            <a:off x="9734989" y="6563917"/>
            <a:ext cx="1631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Шанхай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6A473A-CE6C-47E9-BCDB-FC2388EBEC8C}"/>
              </a:ext>
            </a:extLst>
          </p:cNvPr>
          <p:cNvSpPr txBox="1"/>
          <p:nvPr/>
        </p:nvSpPr>
        <p:spPr>
          <a:xfrm>
            <a:off x="9486127" y="2672171"/>
            <a:ext cx="1631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Лондон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38A561-790E-4F0B-AF77-6F7FDF56585C}"/>
              </a:ext>
            </a:extLst>
          </p:cNvPr>
          <p:cNvSpPr txBox="1"/>
          <p:nvPr/>
        </p:nvSpPr>
        <p:spPr>
          <a:xfrm>
            <a:off x="276225" y="4692519"/>
            <a:ext cx="16310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</a:rPr>
              <a:t>Сингапур</a:t>
            </a:r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F5DA645C-FA30-4EED-8EF4-3AC1AF6BF0CA}"/>
              </a:ext>
            </a:extLst>
          </p:cNvPr>
          <p:cNvSpPr/>
          <p:nvPr/>
        </p:nvSpPr>
        <p:spPr>
          <a:xfrm>
            <a:off x="3362758" y="3196294"/>
            <a:ext cx="8348615" cy="134727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 новых финансовых центров, если брать во внимание только рыночную капитализацию акций, в Европе - рынки Польши, Чехии, Венгрии и России, в Азии - Индии, Индонезии, Южной Кореи, Малайзии, Таиланда, Тайваня, Филиппин и особенно Китая с Гонконгом, в Африке - Южно-Африканской республики, а в Латинской Америке - Аргентины, Бразилии, Венесуэлы, Мексики, Чили.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id="{54230CC0-C5DA-49B6-99B7-B6ADFF1B0817}"/>
              </a:ext>
            </a:extLst>
          </p:cNvPr>
          <p:cNvSpPr/>
          <p:nvPr/>
        </p:nvSpPr>
        <p:spPr>
          <a:xfrm>
            <a:off x="147724" y="5295615"/>
            <a:ext cx="8748626" cy="116126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Важнейшими и крупнейшими финансовыми центрами являются Нью-Йорк, Лондон, Токио. Дневной оборот на трех крупнейших рынках в 1973 г. составлял 20-30 млрд долл. США; в 1983 г. - 60 млрд; в 1995 г. - 1,3 трлн и в 1998 г. - 1,5 трлн долл. США.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9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0989DA-30A7-450D-BCBE-3AF26B910EE6}"/>
              </a:ext>
            </a:extLst>
          </p:cNvPr>
          <p:cNvSpPr/>
          <p:nvPr/>
        </p:nvSpPr>
        <p:spPr>
          <a:xfrm>
            <a:off x="143121" y="145474"/>
            <a:ext cx="8381753" cy="4633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Оффшорные финансовые центры их виды и основные типы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01C4484-183E-4EE1-92F1-23DD62DDEFF4}"/>
              </a:ext>
            </a:extLst>
          </p:cNvPr>
          <p:cNvSpPr/>
          <p:nvPr/>
        </p:nvSpPr>
        <p:spPr>
          <a:xfrm>
            <a:off x="3571875" y="817259"/>
            <a:ext cx="8267700" cy="5223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</a:t>
            </a:r>
            <a:r>
              <a:rPr lang="ru-RU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сформировалось окончательно после распада самой большой страны в мире - Британской империи (которую не следует путать с Англией и Объединенным королевством). До 1947 года над территорией королевства никогда не заходило солнце. Многие колонии, добившись независимости, не стали жить богаче: сказывался недостаток управленческих кадров, да и другие причины имелись. Через некоторое время возникла идея о том, что пополнять бедные государственные бюджеты можно, регистрируя на территории предприятия, попутно освобождая их от налогов и назойливого внимания национальных фискальных органов. Столь привлекательный налоговый и правовой климат сразу же привлек многих предпринимателей, как законопослушных, так и не очень. С тех пор сформировалось мнение о том, что в классическом понимании оффшорными зонами являются острова в экваториальном поясе планеты, где не спрашивают, откуда у бизнесменов взялись деньги. И где они находятся физически, эти предприниматели, тоже местные власти не интересует. Требовалось лишь соблюдать местное законодательство, а оно было очень либеральным.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8A4A107-65AF-46DE-9BE3-329E03DE7098}"/>
              </a:ext>
            </a:extLst>
          </p:cNvPr>
          <p:cNvSpPr/>
          <p:nvPr/>
        </p:nvSpPr>
        <p:spPr>
          <a:xfrm>
            <a:off x="257175" y="1413966"/>
            <a:ext cx="3057525" cy="2268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страна или ее часть, внутри которой зарегистрированным предприятиям с иностранным капиталом предлагаются специальные льготные условия.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Самые надежные оффшоры, рейтинг лучших оффшорных зон">
            <a:extLst>
              <a:ext uri="{FF2B5EF4-FFF2-40B4-BE49-F238E27FC236}">
                <a16:creationId xmlns:a16="http://schemas.microsoft.com/office/drawing/2014/main" id="{F9AB45A8-60C2-4082-BAAE-D27347D07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" y="4052888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91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AA3C12-02EF-4AE5-9FF3-FE187FE1736F}"/>
              </a:ext>
            </a:extLst>
          </p:cNvPr>
          <p:cNvSpPr/>
          <p:nvPr/>
        </p:nvSpPr>
        <p:spPr>
          <a:xfrm>
            <a:off x="219075" y="338006"/>
            <a:ext cx="6673850" cy="835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7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особыми условиями изначально понимались четыре признака: </a:t>
            </a:r>
            <a:endParaRPr lang="ru-RU" sz="17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CEE2D74E-0956-4907-B594-23E6342D77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4992728"/>
              </p:ext>
            </p:extLst>
          </p:nvPr>
        </p:nvGraphicFramePr>
        <p:xfrm>
          <a:off x="219075" y="1187328"/>
          <a:ext cx="6673850" cy="4671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виток: вертикальный 5">
            <a:extLst>
              <a:ext uri="{FF2B5EF4-FFF2-40B4-BE49-F238E27FC236}">
                <a16:creationId xmlns:a16="http://schemas.microsoft.com/office/drawing/2014/main" id="{E17A3C48-0BF8-4132-B043-698994DF210C}"/>
              </a:ext>
            </a:extLst>
          </p:cNvPr>
          <p:cNvSpPr/>
          <p:nvPr/>
        </p:nvSpPr>
        <p:spPr>
          <a:xfrm>
            <a:off x="6543675" y="2019300"/>
            <a:ext cx="5543550" cy="4559178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Оффшорные финансовые центры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это государства или отдельные территории, законодательство которых позволяет осуществлять эффективное налоговое планирование и проводить торговые, кредитные и прочие операции в удобной валюте и со значительной выгодой. Зарегистрированные в них компании могут пользоваться льготами - не вносить в казну средства, полученные от бизнеса за границами юрисдикции, получать иные преференции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123" name="Picture 3" descr="Офшор (оффшорные зоны): что это такое простым языком и для чего нужен  оффшорный счёт + 7 схем применения офшоров">
            <a:extLst>
              <a:ext uri="{FF2B5EF4-FFF2-40B4-BE49-F238E27FC236}">
                <a16:creationId xmlns:a16="http://schemas.microsoft.com/office/drawing/2014/main" id="{3D579D2A-9C66-4055-AD1F-3D2F8DA31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075" y="109663"/>
            <a:ext cx="2695575" cy="182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473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84753A7-F0A6-4366-B9A0-9C85E5A848CB}"/>
              </a:ext>
            </a:extLst>
          </p:cNvPr>
          <p:cNvSpPr/>
          <p:nvPr/>
        </p:nvSpPr>
        <p:spPr>
          <a:xfrm>
            <a:off x="257175" y="202452"/>
            <a:ext cx="11801475" cy="1899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Несмотря на очевидный вред, приносимый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оффшорами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национальным бюджетам, с их присутствием на мировой экономической карте смирились все развитые страны. Возможно, что не нашлось формальных причин оказывать давление на молодые независимые «банановые республики». Впрочем, истории известен не один пример, когда к государствам, слабым в военном отношении, применялись очень строгие (вплоть до интервенций) меры и по менее серьезным причинам. Это выгодно властям государства, так как дает возможность: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84073C38-242A-4A94-9DD6-A52AF5E11C8A}"/>
              </a:ext>
            </a:extLst>
          </p:cNvPr>
          <p:cNvSpPr/>
          <p:nvPr/>
        </p:nvSpPr>
        <p:spPr>
          <a:xfrm>
            <a:off x="1419225" y="2190750"/>
            <a:ext cx="1295400" cy="419100"/>
          </a:xfrm>
          <a:prstGeom prst="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1D43B627-ED36-4BEB-8D4B-0C0C73A17FC2}"/>
              </a:ext>
            </a:extLst>
          </p:cNvPr>
          <p:cNvSpPr/>
          <p:nvPr/>
        </p:nvSpPr>
        <p:spPr>
          <a:xfrm>
            <a:off x="5448300" y="2190750"/>
            <a:ext cx="1295400" cy="419100"/>
          </a:xfrm>
          <a:prstGeom prst="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859EA356-188D-46C0-8F10-0FFC300CFE7E}"/>
              </a:ext>
            </a:extLst>
          </p:cNvPr>
          <p:cNvSpPr/>
          <p:nvPr/>
        </p:nvSpPr>
        <p:spPr>
          <a:xfrm>
            <a:off x="9477375" y="2184304"/>
            <a:ext cx="1295400" cy="419100"/>
          </a:xfrm>
          <a:prstGeom prst="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8B08B8-06B4-436C-A90D-D50902C69EA4}"/>
              </a:ext>
            </a:extLst>
          </p:cNvPr>
          <p:cNvSpPr/>
          <p:nvPr/>
        </p:nvSpPr>
        <p:spPr>
          <a:xfrm>
            <a:off x="257174" y="2698654"/>
            <a:ext cx="3648075" cy="14161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привлечь в страну инвесторов и стимулировать рост экономики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08F6532-A907-4BC9-BD88-4EFADDCB4AE3}"/>
              </a:ext>
            </a:extLst>
          </p:cNvPr>
          <p:cNvSpPr/>
          <p:nvPr/>
        </p:nvSpPr>
        <p:spPr>
          <a:xfrm>
            <a:off x="4038602" y="2698653"/>
            <a:ext cx="4248151" cy="1416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снизить уровень безработицы за счет выставления требований по трудоустройству граждан или использования услуг местных организаций (нотариальных, регистрационных и т.д.)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797FA01-0954-4AC5-9A4E-8EFF3AF526DC}"/>
              </a:ext>
            </a:extLst>
          </p:cNvPr>
          <p:cNvSpPr/>
          <p:nvPr/>
        </p:nvSpPr>
        <p:spPr>
          <a:xfrm>
            <a:off x="8420106" y="2685762"/>
            <a:ext cx="3648075" cy="14290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получить источник регулярных денежных поступлений в виде сборов за перерегистрацию, пошлин и прочих обязательных платежей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146" name="Picture 2" descr="Оффшор. Что это и зачем он нужен">
            <a:extLst>
              <a:ext uri="{FF2B5EF4-FFF2-40B4-BE49-F238E27FC236}">
                <a16:creationId xmlns:a16="http://schemas.microsoft.com/office/drawing/2014/main" id="{93BAD7BD-B31B-4D63-9714-85626B727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4203603"/>
            <a:ext cx="8572500" cy="2549622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943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ADB5417-EF25-425E-A26C-DCC82D129552}"/>
              </a:ext>
            </a:extLst>
          </p:cNvPr>
          <p:cNvSpPr/>
          <p:nvPr/>
        </p:nvSpPr>
        <p:spPr>
          <a:xfrm>
            <a:off x="2771774" y="128112"/>
            <a:ext cx="7515226" cy="4221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Финансовые центры в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оффшорах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создаются по одной из нескольких моделей.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DD86276-2D9A-436C-B5DB-47344B992C95}"/>
              </a:ext>
            </a:extLst>
          </p:cNvPr>
          <p:cNvSpPr/>
          <p:nvPr/>
        </p:nvSpPr>
        <p:spPr>
          <a:xfrm>
            <a:off x="238124" y="629277"/>
            <a:ext cx="5734051" cy="11608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Во-первых, значение имеет уровень налогов, особенности предоставление отчетности и прочие, традиционные для подобных юрисдикций критерии.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делят на: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ABF6884-D153-4D81-80B6-C6584991B9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8866067"/>
              </p:ext>
            </p:extLst>
          </p:nvPr>
        </p:nvGraphicFramePr>
        <p:xfrm>
          <a:off x="-1009650" y="1948103"/>
          <a:ext cx="8067674" cy="4566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6CC6A86-536C-418F-9A72-FAE83DF8E8E2}"/>
              </a:ext>
            </a:extLst>
          </p:cNvPr>
          <p:cNvSpPr/>
          <p:nvPr/>
        </p:nvSpPr>
        <p:spPr>
          <a:xfrm>
            <a:off x="6448586" y="622610"/>
            <a:ext cx="5505290" cy="8309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Во-вторых, центры делят на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бумажные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функциональные</a:t>
            </a:r>
          </a:p>
          <a:p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DF78F24-52F5-406E-9A2A-50F960359C67}"/>
              </a:ext>
            </a:extLst>
          </p:cNvPr>
          <p:cNvSpPr/>
          <p:nvPr/>
        </p:nvSpPr>
        <p:spPr>
          <a:xfrm>
            <a:off x="6448586" y="1670300"/>
            <a:ext cx="550529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Бумажные оффшорные центры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ориентированы на хранение документации и выполняют банковские операции в небольших масштабах. </a:t>
            </a:r>
            <a:endParaRPr lang="ru-RU" sz="1600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77998CE-1CB7-4D7A-88AF-5AFBCEDABB4E}"/>
              </a:ext>
            </a:extLst>
          </p:cNvPr>
          <p:cNvSpPr/>
          <p:nvPr/>
        </p:nvSpPr>
        <p:spPr>
          <a:xfrm>
            <a:off x="6448586" y="2687094"/>
            <a:ext cx="550529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оффшорные центры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фактически предлагают депозиты, выдают займы и ведут активную деятельность</a:t>
            </a:r>
          </a:p>
        </p:txBody>
      </p:sp>
      <p:pic>
        <p:nvPicPr>
          <p:cNvPr id="7170" name="Picture 2" descr="Стоит ли торговать в Оффшорном Форекс брокере?">
            <a:extLst>
              <a:ext uri="{FF2B5EF4-FFF2-40B4-BE49-F238E27FC236}">
                <a16:creationId xmlns:a16="http://schemas.microsoft.com/office/drawing/2014/main" id="{43B7EFC0-5C15-4000-A3D2-FB28CFAD1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896" y="3703888"/>
            <a:ext cx="5511980" cy="2926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649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05DD0E9-A790-43CE-A385-F2D2422CD891}"/>
              </a:ext>
            </a:extLst>
          </p:cNvPr>
          <p:cNvSpPr/>
          <p:nvPr/>
        </p:nvSpPr>
        <p:spPr>
          <a:xfrm>
            <a:off x="200025" y="203401"/>
            <a:ext cx="11801475" cy="59669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215" algn="ctr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типа различают следующие модели оффшорных центров: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302713F-F4E7-446E-AACF-3AB18C242761}"/>
              </a:ext>
            </a:extLst>
          </p:cNvPr>
          <p:cNvSpPr/>
          <p:nvPr/>
        </p:nvSpPr>
        <p:spPr>
          <a:xfrm>
            <a:off x="342226" y="1868367"/>
            <a:ext cx="3162974" cy="21130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таких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оффшоров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есть формальные договоры с крупными международными центрами в Америке, Японии, Сингапуре, специальные счета отделены от внутренних и есть корпоративное налогообложение</a:t>
            </a:r>
            <a:endParaRPr lang="ru-RU" sz="1600" dirty="0"/>
          </a:p>
        </p:txBody>
      </p:sp>
      <p:sp>
        <p:nvSpPr>
          <p:cNvPr id="7" name="Выноска: стрелка вниз 6">
            <a:extLst>
              <a:ext uri="{FF2B5EF4-FFF2-40B4-BE49-F238E27FC236}">
                <a16:creationId xmlns:a16="http://schemas.microsoft.com/office/drawing/2014/main" id="{51F0A2ED-ADDE-40BE-9A81-48B1F7561D8F}"/>
              </a:ext>
            </a:extLst>
          </p:cNvPr>
          <p:cNvSpPr/>
          <p:nvPr/>
        </p:nvSpPr>
        <p:spPr>
          <a:xfrm>
            <a:off x="799763" y="925652"/>
            <a:ext cx="2247900" cy="857250"/>
          </a:xfrm>
          <a:prstGeom prst="downArrow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Нью-йоркская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Выноска: стрелка вниз 7">
            <a:extLst>
              <a:ext uri="{FF2B5EF4-FFF2-40B4-BE49-F238E27FC236}">
                <a16:creationId xmlns:a16="http://schemas.microsoft.com/office/drawing/2014/main" id="{33C508C4-51ED-4C57-BF21-9E07C6E00202}"/>
              </a:ext>
            </a:extLst>
          </p:cNvPr>
          <p:cNvSpPr/>
          <p:nvPr/>
        </p:nvSpPr>
        <p:spPr>
          <a:xfrm>
            <a:off x="4590376" y="925652"/>
            <a:ext cx="2247900" cy="857250"/>
          </a:xfrm>
          <a:prstGeom prst="downArrow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Лондонская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D11C1A01-D7F8-42B2-B6B5-149D8D9C5B23}"/>
              </a:ext>
            </a:extLst>
          </p:cNvPr>
          <p:cNvSpPr/>
          <p:nvPr/>
        </p:nvSpPr>
        <p:spPr>
          <a:xfrm>
            <a:off x="4132839" y="1908454"/>
            <a:ext cx="3162974" cy="20729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Соединенном королевстве, Гонконге финансовые соглашения освобождены от ограничений, причем присутствует объединение внутренней и внешней их частей</a:t>
            </a:r>
            <a:endParaRPr lang="ru-RU" sz="1600" dirty="0"/>
          </a:p>
        </p:txBody>
      </p:sp>
      <p:sp>
        <p:nvSpPr>
          <p:cNvPr id="10" name="Выноска: стрелка вниз 9">
            <a:extLst>
              <a:ext uri="{FF2B5EF4-FFF2-40B4-BE49-F238E27FC236}">
                <a16:creationId xmlns:a16="http://schemas.microsoft.com/office/drawing/2014/main" id="{30C279D0-DEA9-4D8B-938A-575E3BEF9F19}"/>
              </a:ext>
            </a:extLst>
          </p:cNvPr>
          <p:cNvSpPr/>
          <p:nvPr/>
        </p:nvSpPr>
        <p:spPr>
          <a:xfrm>
            <a:off x="8657214" y="925652"/>
            <a:ext cx="2247900" cy="857250"/>
          </a:xfrm>
          <a:prstGeom prst="downArrow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«налоговые хранилища»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930ECF1-17D6-46F0-AC43-0DB63814A64B}"/>
              </a:ext>
            </a:extLst>
          </p:cNvPr>
          <p:cNvSpPr/>
          <p:nvPr/>
        </p:nvSpPr>
        <p:spPr>
          <a:xfrm>
            <a:off x="7923452" y="1908454"/>
            <a:ext cx="3715424" cy="20729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Багамских и Каймановых островах, а также в некоторых других юрисдикциях соглашения, заключаемые нерезидентами, не облагаются вообще, нет налогов для корпораций и на ценные бумаги (их заменяют лицензии и плата за регистрацию).</a:t>
            </a:r>
            <a:endParaRPr lang="ru-RU" sz="1600" dirty="0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4DA6366C-A82D-4ED3-A92B-94A840BC42CA}"/>
              </a:ext>
            </a:extLst>
          </p:cNvPr>
          <p:cNvSpPr/>
          <p:nvPr/>
        </p:nvSpPr>
        <p:spPr>
          <a:xfrm>
            <a:off x="271461" y="4236123"/>
            <a:ext cx="11649075" cy="103120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протяжении всего периода своего членства в Международном валютном фонде и Группе Всемирного банка Россия являлась активным участником деятельности крупнейших международных финансовых институтов. Присоединившись к организациям в качестве заемщика, страна в довольно короткий срок сменила свой статус на кредитора в МВФ и партнера в Банке.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094BE3CC-A920-48D8-B3BF-A9C961FF5B32}"/>
              </a:ext>
            </a:extLst>
          </p:cNvPr>
          <p:cNvSpPr/>
          <p:nvPr/>
        </p:nvSpPr>
        <p:spPr>
          <a:xfrm>
            <a:off x="271460" y="5416747"/>
            <a:ext cx="11649075" cy="103120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 сегодняшний день Россия в сотрудничестве с рядом других государств, в частности, со странами БРИКС, активно продвигает реформы мировой финансовой архитектуры с тем, чтобы она в большей степени отражала сложившуюся на данный момент расстановку сил в мировой экономике. Россия также участвует и является инициатором региональных финансовых инициатив, призванных укрепить основание международной финансовой системы.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65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3DE496-9223-43C6-8B81-EBAE709CB8DA}"/>
              </a:ext>
            </a:extLst>
          </p:cNvPr>
          <p:cNvSpPr/>
          <p:nvPr/>
        </p:nvSpPr>
        <p:spPr>
          <a:xfrm>
            <a:off x="143122" y="145474"/>
            <a:ext cx="6806317" cy="4633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Структура и функции мирового финансового рынка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5B83A90-253D-4A85-A675-20AD1C367F42}"/>
              </a:ext>
            </a:extLst>
          </p:cNvPr>
          <p:cNvSpPr/>
          <p:nvPr/>
        </p:nvSpPr>
        <p:spPr>
          <a:xfrm>
            <a:off x="3371353" y="734291"/>
            <a:ext cx="8269356" cy="87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Финансовая глобализация породила такой феномен, как 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глобальный (мировой) финансовый рынок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A2E89A2-036B-45E2-AA6E-3075BDEDDA93}"/>
              </a:ext>
            </a:extLst>
          </p:cNvPr>
          <p:cNvSpPr/>
          <p:nvPr/>
        </p:nvSpPr>
        <p:spPr>
          <a:xfrm>
            <a:off x="1404731" y="1941839"/>
            <a:ext cx="10235978" cy="33718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Глобальный финансовый рынок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представляет собой совокупность операций по купле-продаже финансовых инструментов (валют, международных ценных бумаг, кредитов и страховых продуктов) на глобальном мировом экономическом пространстве в непрерывном режиме времени.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Мировой финансовый рынок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сформировался под воздействием таких факторов, как увеличение объемов внешних операций на национальных и региональных финансовых рынках, появление новых способов мобилизации капиталов, универсализация и диверсификация деятельности транснациональных банков и корпораций.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7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7AA306E-CE4D-4EFB-810E-FF276A555985}"/>
              </a:ext>
            </a:extLst>
          </p:cNvPr>
          <p:cNvSpPr/>
          <p:nvPr/>
        </p:nvSpPr>
        <p:spPr>
          <a:xfrm>
            <a:off x="765645" y="291546"/>
            <a:ext cx="7366119" cy="4633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мирового финансового рынка представлена на рисунке 1.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52B6F629-4DDE-458B-A6FD-6488DB462D4A}"/>
              </a:ext>
            </a:extLst>
          </p:cNvPr>
          <p:cNvGrpSpPr/>
          <p:nvPr/>
        </p:nvGrpSpPr>
        <p:grpSpPr>
          <a:xfrm>
            <a:off x="1286812" y="914179"/>
            <a:ext cx="10369799" cy="3488621"/>
            <a:chOff x="0" y="0"/>
            <a:chExt cx="5579166" cy="2941983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A0CC0F0-A68A-4F8C-AD34-54B3C1A4DCAF}"/>
                </a:ext>
              </a:extLst>
            </p:cNvPr>
            <p:cNvSpPr/>
            <p:nvPr/>
          </p:nvSpPr>
          <p:spPr>
            <a:xfrm>
              <a:off x="1020418" y="0"/>
              <a:ext cx="3404870" cy="35750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b="1" dirty="0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МИРОВОЙ ФИНАНСОВЫЙ РЫНОК</a:t>
              </a:r>
              <a:endPara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id="{DB2757D6-7E69-4340-AA33-12989BBEFC79}"/>
                </a:ext>
              </a:extLst>
            </p:cNvPr>
            <p:cNvSpPr/>
            <p:nvPr/>
          </p:nvSpPr>
          <p:spPr>
            <a:xfrm>
              <a:off x="0" y="662609"/>
              <a:ext cx="2557338" cy="60960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Внутренние финансовые рынки</a:t>
              </a:r>
              <a:endParaRPr lang="ru-RU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id="{869923A3-AF7A-4309-81F6-76A1E8F460C4}"/>
                </a:ext>
              </a:extLst>
            </p:cNvPr>
            <p:cNvSpPr/>
            <p:nvPr/>
          </p:nvSpPr>
          <p:spPr>
            <a:xfrm>
              <a:off x="3087757" y="636105"/>
              <a:ext cx="2464904" cy="60960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Внешние финансовые рынки</a:t>
              </a:r>
              <a:endParaRPr lang="ru-RU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9DBF60EC-0ECA-4D5A-A6EB-77DACC4B02E1}"/>
                </a:ext>
              </a:extLst>
            </p:cNvPr>
            <p:cNvSpPr/>
            <p:nvPr/>
          </p:nvSpPr>
          <p:spPr>
            <a:xfrm>
              <a:off x="503583" y="1563757"/>
              <a:ext cx="1961322" cy="53008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Национальный рынок</a:t>
              </a:r>
              <a:endParaRPr lang="ru-RU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5FDF8F9C-042F-4993-BAD2-F7020B4C5626}"/>
                </a:ext>
              </a:extLst>
            </p:cNvPr>
            <p:cNvSpPr/>
            <p:nvPr/>
          </p:nvSpPr>
          <p:spPr>
            <a:xfrm>
              <a:off x="516835" y="2239618"/>
              <a:ext cx="1961322" cy="53008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Рынок операций в иностранной валюте</a:t>
              </a:r>
              <a:endParaRPr lang="ru-RU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05B70528-3BB8-45A8-A9A6-A0C96A5A34A5}"/>
                </a:ext>
              </a:extLst>
            </p:cNvPr>
            <p:cNvSpPr/>
            <p:nvPr/>
          </p:nvSpPr>
          <p:spPr>
            <a:xfrm>
              <a:off x="3617844" y="1537253"/>
              <a:ext cx="1961322" cy="53008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Зарубежные финансовые рынки</a:t>
              </a:r>
              <a:endParaRPr lang="ru-RU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A6A3D430-9D9F-4887-A934-2E5818C569CA}"/>
                </a:ext>
              </a:extLst>
            </p:cNvPr>
            <p:cNvSpPr/>
            <p:nvPr/>
          </p:nvSpPr>
          <p:spPr>
            <a:xfrm>
              <a:off x="3617844" y="2239618"/>
              <a:ext cx="1961322" cy="70236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dirty="0">
                  <a:solidFill>
                    <a:srgbClr val="002060"/>
                  </a:solidFill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Международные финансовые рынки (еврорынки)</a:t>
              </a:r>
              <a:endPara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187267F0-BFCE-4D48-8D12-6582574F5983}"/>
                </a:ext>
              </a:extLst>
            </p:cNvPr>
            <p:cNvCxnSpPr/>
            <p:nvPr/>
          </p:nvCxnSpPr>
          <p:spPr>
            <a:xfrm>
              <a:off x="1311965" y="371061"/>
              <a:ext cx="0" cy="304800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id="{8E9E9072-F0C2-4EFC-91DD-4B1D2BEE0092}"/>
                </a:ext>
              </a:extLst>
            </p:cNvPr>
            <p:cNvCxnSpPr/>
            <p:nvPr/>
          </p:nvCxnSpPr>
          <p:spPr>
            <a:xfrm>
              <a:off x="4134678" y="371061"/>
              <a:ext cx="0" cy="278296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03858AE2-854A-44D6-BD4A-DDB92D04D4D5}"/>
                </a:ext>
              </a:extLst>
            </p:cNvPr>
            <p:cNvCxnSpPr/>
            <p:nvPr/>
          </p:nvCxnSpPr>
          <p:spPr>
            <a:xfrm>
              <a:off x="119270" y="1272209"/>
              <a:ext cx="0" cy="1219200"/>
            </a:xfrm>
            <a:prstGeom prst="line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</p:cxn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3A58D34D-E86B-4CE0-9C9E-66D309AD1875}"/>
                </a:ext>
              </a:extLst>
            </p:cNvPr>
            <p:cNvCxnSpPr/>
            <p:nvPr/>
          </p:nvCxnSpPr>
          <p:spPr>
            <a:xfrm>
              <a:off x="119270" y="1802296"/>
              <a:ext cx="397565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27F61B3B-9116-49C0-9705-4B4C07591B93}"/>
                </a:ext>
              </a:extLst>
            </p:cNvPr>
            <p:cNvCxnSpPr/>
            <p:nvPr/>
          </p:nvCxnSpPr>
          <p:spPr>
            <a:xfrm>
              <a:off x="119270" y="2478157"/>
              <a:ext cx="384313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76AF24BA-CA23-4D28-BE66-FF6407A5D64B}"/>
                </a:ext>
              </a:extLst>
            </p:cNvPr>
            <p:cNvCxnSpPr/>
            <p:nvPr/>
          </p:nvCxnSpPr>
          <p:spPr>
            <a:xfrm>
              <a:off x="3260035" y="1245705"/>
              <a:ext cx="0" cy="1351722"/>
            </a:xfrm>
            <a:prstGeom prst="line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4838EB1F-6AF7-42E8-A61E-2C602468A071}"/>
                </a:ext>
              </a:extLst>
            </p:cNvPr>
            <p:cNvCxnSpPr/>
            <p:nvPr/>
          </p:nvCxnSpPr>
          <p:spPr>
            <a:xfrm>
              <a:off x="3260035" y="1815548"/>
              <a:ext cx="357809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521C4E6E-61E8-42CB-8644-58D7443D6382}"/>
                </a:ext>
              </a:extLst>
            </p:cNvPr>
            <p:cNvCxnSpPr/>
            <p:nvPr/>
          </p:nvCxnSpPr>
          <p:spPr>
            <a:xfrm>
              <a:off x="3260035" y="2597427"/>
              <a:ext cx="357505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70AD47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AC8BB57-4FA0-4B8F-B86C-24290D73810F}"/>
              </a:ext>
            </a:extLst>
          </p:cNvPr>
          <p:cNvSpPr/>
          <p:nvPr/>
        </p:nvSpPr>
        <p:spPr>
          <a:xfrm>
            <a:off x="2708815" y="5316776"/>
            <a:ext cx="6096000" cy="37407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Рисунок1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мирового финансового рынка 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5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4F29697D-50BA-4A99-9D20-48E5964B2741}"/>
              </a:ext>
            </a:extLst>
          </p:cNvPr>
          <p:cNvSpPr/>
          <p:nvPr/>
        </p:nvSpPr>
        <p:spPr>
          <a:xfrm>
            <a:off x="159026" y="159026"/>
            <a:ext cx="11831541" cy="334750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развитием внешнеэкономических связей, ростом объемов и переплетением финансовых потоков между странами большое значение приобретает соотношение таких понятий, как </a:t>
            </a:r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мировой, международный</a:t>
            </a: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национальный</a:t>
            </a: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финансовые рынки. Наиболее широкое из всех перечисленных понятий - мировой (глобальный) финансовый рынок, включающий в себя международный и национальные финансовые рынки, каждый из которых обладает своими особенностями, известной обособленностью и самостоятельностью. Международный финансовый рынок связывает все национальные финансовые рынки на международном уровне. Международный финансовый рынок тесно связан с национальными, той их частью, которая осуществляет внешние финансовые операции.</a:t>
            </a:r>
            <a:endParaRPr lang="ru-RU" sz="140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противолежащие углы 2">
            <a:extLst>
              <a:ext uri="{FF2B5EF4-FFF2-40B4-BE49-F238E27FC236}">
                <a16:creationId xmlns:a16="http://schemas.microsoft.com/office/drawing/2014/main" id="{74AD1D2D-F223-4A84-A25C-4138CE78439D}"/>
              </a:ext>
            </a:extLst>
          </p:cNvPr>
          <p:cNvSpPr/>
          <p:nvPr/>
        </p:nvSpPr>
        <p:spPr>
          <a:xfrm>
            <a:off x="159026" y="3609892"/>
            <a:ext cx="11831541" cy="298969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Глобальный финансовый рынок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отличают такие особенности, как глобальные масштабы совершения операций и перелива капиталов, непрерывность совершения операций с финансовыми ресурсами, доступность глобального финансового рынка для инвесторов в любой точке земного шара. Субъектами глобального финансового рынка выступают транснациональные банки и компании, промышленно-финансовые группы, инвестиционные, страховые и пенсионные фонды, международные финансовые организации и финансовые органы национальных правительств.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042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усеченные противолежащие углы 1">
            <a:extLst>
              <a:ext uri="{FF2B5EF4-FFF2-40B4-BE49-F238E27FC236}">
                <a16:creationId xmlns:a16="http://schemas.microsoft.com/office/drawing/2014/main" id="{A81C2F91-53D8-44A6-B365-2326D04DBECA}"/>
              </a:ext>
            </a:extLst>
          </p:cNvPr>
          <p:cNvSpPr/>
          <p:nvPr/>
        </p:nvSpPr>
        <p:spPr>
          <a:xfrm>
            <a:off x="127221" y="127221"/>
            <a:ext cx="11855395" cy="4373217"/>
          </a:xfrm>
          <a:prstGeom prst="snip2Diag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длительного времени глобальный финансовый рынок обслуживал в основном реальный сектор экономики. Здесь осуществлялись расчеты по внешнеторговым операциям, предоставлялись краткосрочные (для пополнения недостающей ликвидности) и долгосрочные (для инвестирования) кредиты, мобилизовывались необходимые для реального сектора финансовые ресурсы на рынках ценных бумаг. Но в 90-е гг. XX в. глобальный финансовый рынок стал приобретать самостоятельное значение. Это проявилось в его огромном количественном росте. Потоки капиталов на современном глобальном финансовом рынке более чем в 50 раз превышают международный товарооборот. Рост оборотов происходил в основном за счет спекулятивных операций с производными финансовыми инструментами (деривативами), объем продаж которых в среднем увеличивался в полтора раза ежегодно.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усеченные противолежащие углы 2">
            <a:extLst>
              <a:ext uri="{FF2B5EF4-FFF2-40B4-BE49-F238E27FC236}">
                <a16:creationId xmlns:a16="http://schemas.microsoft.com/office/drawing/2014/main" id="{3874EA59-C582-420B-8D5B-B0F0DB862591}"/>
              </a:ext>
            </a:extLst>
          </p:cNvPr>
          <p:cNvSpPr/>
          <p:nvPr/>
        </p:nvSpPr>
        <p:spPr>
          <a:xfrm>
            <a:off x="127221" y="4667416"/>
            <a:ext cx="11855395" cy="1908313"/>
          </a:xfrm>
          <a:prstGeom prst="snip2Diag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настоящее время мировой финансовый рынок является глобальной системой аккумулирования свободных финансовых ресурсов и предоставление их заемщикам из разных стран на принципах рыночной конкуренции.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161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AF99A-FC79-4491-9961-D60A615F9A60}"/>
              </a:ext>
            </a:extLst>
          </p:cNvPr>
          <p:cNvSpPr/>
          <p:nvPr/>
        </p:nvSpPr>
        <p:spPr>
          <a:xfrm>
            <a:off x="195630" y="226051"/>
            <a:ext cx="11856327" cy="47430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3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мировых (международных) финансовых рынков от национальных состоят в том, что: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мировые имеют огромные масштабы операций (ежедневные операции на мировых финансовых рынках в 50 раз превышают операции мировой торговли товарами);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отсутствуют географические границы;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операции проводятся круглые сутки;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используются валюты ведущих стран мира, евро и частично СДР;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участниками их преимущественно являются первоклассные банки, корпорации, финансово-кредитные институты с высоким рейтингом;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диверсификация сегментов рынка и инструментов операций в условиях революции сферы финансовых услуг;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них действуют специфические – международные - процентные ставки; </a:t>
            </a:r>
          </a:p>
          <a:p>
            <a:pPr indent="-285750" algn="just">
              <a:lnSpc>
                <a:spcPct val="130000"/>
              </a:lnSpc>
              <a:spcAft>
                <a:spcPts val="0"/>
              </a:spcAft>
              <a:buFontTx/>
              <a:buChar char="-"/>
              <a:tabLst>
                <a:tab pos="450215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обеспечиваются стандартизация операций и высокую степень информационных технологий, безбумажные операции на базе использования компьютеров. 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лачко с текстом: прямоугольное со скругленными углами 2">
            <a:extLst>
              <a:ext uri="{FF2B5EF4-FFF2-40B4-BE49-F238E27FC236}">
                <a16:creationId xmlns:a16="http://schemas.microsoft.com/office/drawing/2014/main" id="{689871DF-EEEC-4BEE-9D82-E2B192AB244F}"/>
              </a:ext>
            </a:extLst>
          </p:cNvPr>
          <p:cNvSpPr/>
          <p:nvPr/>
        </p:nvSpPr>
        <p:spPr>
          <a:xfrm>
            <a:off x="368625" y="5123754"/>
            <a:ext cx="11683332" cy="1273890"/>
          </a:xfrm>
          <a:prstGeom prst="wedgeRoundRectCallout">
            <a:avLst>
              <a:gd name="adj1" fmla="val 35686"/>
              <a:gd name="adj2" fmla="val 642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Главное назначение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мирового финансового рынка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заключается в обеспечении перераспределения между странами аккумулированных свободных финансовых ресурсов для постоянного экономического развития мирового хозяйства и получение от этих операций определенного дохода.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137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1A241D-910C-4090-8372-40EF4A45FC0C}"/>
              </a:ext>
            </a:extLst>
          </p:cNvPr>
          <p:cNvSpPr/>
          <p:nvPr/>
        </p:nvSpPr>
        <p:spPr>
          <a:xfrm>
            <a:off x="330199" y="120650"/>
            <a:ext cx="11565467" cy="1294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функцией мирового финансового рынка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является обеспечение международной ликвидности, т.е. возможности быстро привлекать достаточное количество финансовых средств в разных формах на удобных условиях на наднациональном уровне. 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34ABB2D1-C554-463A-847B-385662588554}"/>
              </a:ext>
            </a:extLst>
          </p:cNvPr>
          <p:cNvSpPr/>
          <p:nvPr/>
        </p:nvSpPr>
        <p:spPr>
          <a:xfrm>
            <a:off x="457200" y="1448909"/>
            <a:ext cx="11311467" cy="8382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215" algn="just">
              <a:lnSpc>
                <a:spcPct val="150000"/>
              </a:lnSpc>
              <a:tabLst>
                <a:tab pos="450215" algn="l"/>
              </a:tabLst>
            </a:pP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Обеспечивая куплю-продажу финансовых инструментов, мировой финансовый рынок выполняет следующие функции: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id="{839A6AB7-BBD5-4494-9E59-4F5DC87758BF}"/>
              </a:ext>
            </a:extLst>
          </p:cNvPr>
          <p:cNvSpPr/>
          <p:nvPr/>
        </p:nvSpPr>
        <p:spPr>
          <a:xfrm>
            <a:off x="457200" y="2370667"/>
            <a:ext cx="11311467" cy="1337733"/>
          </a:xfrm>
          <a:prstGeom prst="round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аккумулирова­ние денежных потоков в форме сбережений и их инвестирования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Благодаря мировому финансовому рынку сбережения инвестируются, т.е. превращаются в функционирующий капитал. На международном финансовом рынке происходит продажа собственных средств владельцев сбережений и покупка этих средств компаниями и международными организациями;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76587A68-3EC7-4F39-98C8-7C3686A42FC4}"/>
              </a:ext>
            </a:extLst>
          </p:cNvPr>
          <p:cNvSpPr/>
          <p:nvPr/>
        </p:nvSpPr>
        <p:spPr>
          <a:xfrm>
            <a:off x="457200" y="3791958"/>
            <a:ext cx="11311467" cy="1337733"/>
          </a:xfrm>
          <a:prstGeom prst="round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цен на финансовые инструменты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На формирование цены финансового актива влияют надеж­ность заемщика, срок отчуждения средств у инвестора, валюта, в которой осуществляются инвестиции, и ряд других факторов. Формирующаяся под влиянием рыночных законов спроса и пред­ложения цена международного финансового инструмента увязы­вает интересы инвестора с интересами получателей средств;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: скругленные противолежащие углы 6">
            <a:extLst>
              <a:ext uri="{FF2B5EF4-FFF2-40B4-BE49-F238E27FC236}">
                <a16:creationId xmlns:a16="http://schemas.microsoft.com/office/drawing/2014/main" id="{F106DE53-CA1B-4587-96CF-B9FC75F3B5CD}"/>
              </a:ext>
            </a:extLst>
          </p:cNvPr>
          <p:cNvSpPr/>
          <p:nvPr/>
        </p:nvSpPr>
        <p:spPr>
          <a:xfrm>
            <a:off x="457200" y="5213249"/>
            <a:ext cx="11311467" cy="1337733"/>
          </a:xfrm>
          <a:prstGeom prst="round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регу­лирование международных финансовых потоков.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Мировой финансовый рынок расширяет возможности национальных финансовых рынков, формируя условия для опера­тивного перелива средств между ними. Кроме того, национальные финансовые рынки в силу ограниченности их объемов не всегда могут обеспечить их участникам необходимое разнообразие фи­нансовых инструментов.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усеченные противолежащие углы 1">
            <a:extLst>
              <a:ext uri="{FF2B5EF4-FFF2-40B4-BE49-F238E27FC236}">
                <a16:creationId xmlns:a16="http://schemas.microsoft.com/office/drawing/2014/main" id="{F4C5566C-8FC6-4035-A6D0-6C4C2615F201}"/>
              </a:ext>
            </a:extLst>
          </p:cNvPr>
          <p:cNvSpPr/>
          <p:nvPr/>
        </p:nvSpPr>
        <p:spPr>
          <a:xfrm>
            <a:off x="313038" y="197709"/>
            <a:ext cx="11582400" cy="62607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732155" algn="l"/>
              </a:tabLst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Мировой финансовый рынок по­зволяет расширить состав инструментов, доступных участникам рынка.</a:t>
            </a:r>
            <a:endParaRPr lang="ru-RU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усеченные противолежащие углы 2">
            <a:extLst>
              <a:ext uri="{FF2B5EF4-FFF2-40B4-BE49-F238E27FC236}">
                <a16:creationId xmlns:a16="http://schemas.microsoft.com/office/drawing/2014/main" id="{62C98547-2349-440C-98C0-496B946F23C1}"/>
              </a:ext>
            </a:extLst>
          </p:cNvPr>
          <p:cNvSpPr/>
          <p:nvPr/>
        </p:nvSpPr>
        <p:spPr>
          <a:xfrm>
            <a:off x="313038" y="926758"/>
            <a:ext cx="11582400" cy="62607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Мировой финансовый рынок на современном этапе имеет следующие особенности: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36C44D17-8E49-4E4D-A5B8-E59A248E9D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7228509"/>
              </p:ext>
            </p:extLst>
          </p:nvPr>
        </p:nvGraphicFramePr>
        <p:xfrm>
          <a:off x="639804" y="1853513"/>
          <a:ext cx="11255633" cy="4806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0506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AEDD2F-6AC8-4AAE-B0AE-0E7BD1575825}"/>
              </a:ext>
            </a:extLst>
          </p:cNvPr>
          <p:cNvSpPr/>
          <p:nvPr/>
        </p:nvSpPr>
        <p:spPr>
          <a:xfrm>
            <a:off x="143122" y="145474"/>
            <a:ext cx="8366564" cy="4633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Институциональная структура международного финансового рынка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DFCC431-CF6E-4F34-AAC2-FEBB624D5B56}"/>
              </a:ext>
            </a:extLst>
          </p:cNvPr>
          <p:cNvSpPr/>
          <p:nvPr/>
        </p:nvSpPr>
        <p:spPr>
          <a:xfrm>
            <a:off x="3587578" y="608871"/>
            <a:ext cx="8163697" cy="87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современной экономической науке используются различные подходы к оценке структуры международного финансового рынка. 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963DA3BB-0699-4C21-86D0-B7E23DC51C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861727"/>
              </p:ext>
            </p:extLst>
          </p:nvPr>
        </p:nvGraphicFramePr>
        <p:xfrm>
          <a:off x="-115330" y="2532105"/>
          <a:ext cx="3682313" cy="1793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61E1D97-B5E3-4E2E-8795-1C30A8382252}"/>
              </a:ext>
            </a:extLst>
          </p:cNvPr>
          <p:cNvSpPr/>
          <p:nvPr/>
        </p:nvSpPr>
        <p:spPr>
          <a:xfrm>
            <a:off x="82379" y="1346828"/>
            <a:ext cx="3047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 финансовым инструментам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которые продаются и покупаются на рынке, выделяются основные сектора: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E262F0B7-CF80-4CE7-A052-1D0C1D6E09AF}"/>
              </a:ext>
            </a:extLst>
          </p:cNvPr>
          <p:cNvSpPr/>
          <p:nvPr/>
        </p:nvSpPr>
        <p:spPr>
          <a:xfrm>
            <a:off x="3731739" y="1487766"/>
            <a:ext cx="7875374" cy="215831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За последние 20 лет международный финансовый рынок стал играть самостоятельную роль по отношению к товарным рынкам. Во многом это связано с возможностями таких новых финансовых инструментов, как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деривативы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являющихся производными от базовых финансовых или товарных инструментов.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CA8D8600-EC1E-46A4-8526-EBF0EF33536A}"/>
              </a:ext>
            </a:extLst>
          </p:cNvPr>
          <p:cNvSpPr/>
          <p:nvPr/>
        </p:nvSpPr>
        <p:spPr>
          <a:xfrm>
            <a:off x="3731739" y="3708249"/>
            <a:ext cx="7875374" cy="166198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Деривативы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открыли возможности для создания более эффективного механизма страхования рисков потерь по валютным курсам и курсам ценных бумаг, позволили перераспределять риски. Это способствует развитию товарных рынков, реального сектора мировой экономики.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C5C9A82E-B48D-4C66-BDFF-FFABE57A156D}"/>
              </a:ext>
            </a:extLst>
          </p:cNvPr>
          <p:cNvSpPr/>
          <p:nvPr/>
        </p:nvSpPr>
        <p:spPr>
          <a:xfrm>
            <a:off x="3731739" y="5552303"/>
            <a:ext cx="7875374" cy="109563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С другой стороны, деривативы расширили возможности для осуществления финансовых спекуляций, которые превратились в наиболее выгодные рыночные операции.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1" name="Picture 2" descr="Заработок на Форекс (Forex) с нуля – 8 доступных способов — Ваш Старт  Бизнеса!">
            <a:extLst>
              <a:ext uri="{FF2B5EF4-FFF2-40B4-BE49-F238E27FC236}">
                <a16:creationId xmlns:a16="http://schemas.microsoft.com/office/drawing/2014/main" id="{6A68F1EC-88DA-4962-98AC-85CEC4E47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63" y="4420630"/>
            <a:ext cx="2676525" cy="15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81733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158</TotalTime>
  <Words>2353</Words>
  <Application>Microsoft Office PowerPoint</Application>
  <PresentationFormat>Широкоэкранный</PresentationFormat>
  <Paragraphs>111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Bookman Old Style</vt:lpstr>
      <vt:lpstr>Calibri</vt:lpstr>
      <vt:lpstr>Corbel</vt:lpstr>
      <vt:lpstr>Times New Roman</vt:lpstr>
      <vt:lpstr>Wingdings</vt:lpstr>
      <vt:lpstr>Wingdings 2</vt:lpstr>
      <vt:lpstr>Рамка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Nickolay Uglitskikh</dc:creator>
  <cp:lastModifiedBy>Оля У</cp:lastModifiedBy>
  <cp:revision>25</cp:revision>
  <dcterms:created xsi:type="dcterms:W3CDTF">2020-09-25T13:38:05Z</dcterms:created>
  <dcterms:modified xsi:type="dcterms:W3CDTF">2020-09-27T09:17:32Z</dcterms:modified>
</cp:coreProperties>
</file>